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7"/>
  </p:notesMasterIdLst>
  <p:handoutMasterIdLst>
    <p:handoutMasterId r:id="rId28"/>
  </p:handoutMasterIdLst>
  <p:sldIdLst>
    <p:sldId id="256" r:id="rId4"/>
    <p:sldId id="310" r:id="rId5"/>
    <p:sldId id="261" r:id="rId6"/>
    <p:sldId id="301" r:id="rId7"/>
    <p:sldId id="302" r:id="rId8"/>
    <p:sldId id="303" r:id="rId9"/>
    <p:sldId id="311" r:id="rId10"/>
    <p:sldId id="304" r:id="rId11"/>
    <p:sldId id="306" r:id="rId12"/>
    <p:sldId id="305" r:id="rId13"/>
    <p:sldId id="307" r:id="rId14"/>
    <p:sldId id="308" r:id="rId15"/>
    <p:sldId id="309" r:id="rId16"/>
    <p:sldId id="317" r:id="rId17"/>
    <p:sldId id="321" r:id="rId18"/>
    <p:sldId id="312" r:id="rId19"/>
    <p:sldId id="313" r:id="rId20"/>
    <p:sldId id="314" r:id="rId21"/>
    <p:sldId id="315" r:id="rId22"/>
    <p:sldId id="322" r:id="rId23"/>
    <p:sldId id="316" r:id="rId24"/>
    <p:sldId id="319" r:id="rId25"/>
    <p:sldId id="320" r:id="rId26"/>
  </p:sldIdLst>
  <p:sldSz cx="9144000" cy="5143500" type="screen16x9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2A3"/>
    <a:srgbClr val="4A76C6"/>
    <a:srgbClr val="406FC2"/>
    <a:srgbClr val="9AD3E9"/>
    <a:srgbClr val="F9B2A3"/>
    <a:srgbClr val="9AD3EA"/>
    <a:srgbClr val="98DFBB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81462"/>
  </p:normalViewPr>
  <p:slideViewPr>
    <p:cSldViewPr>
      <p:cViewPr varScale="1">
        <p:scale>
          <a:sx n="119" d="100"/>
          <a:sy n="119" d="100"/>
        </p:scale>
        <p:origin x="420" y="96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752B351-60BD-4CC4-BFA9-5762E3EFC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BCCE5D3-FB99-4729-AA94-017BB8F9A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7A45-34FF-4146-AFC8-09CCE08C466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D3B1DCE-2E22-4A76-9251-D217C1FE44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CB4297F-D6ED-4FF1-B154-C46E2E0800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1CBCC-8E31-448B-B838-5EF7FFF8E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99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Clinical notes: History of illness, lifestyle, symptoms, treatment, medication.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03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discard irrelevant parts in two documents and focus common content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266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Transform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689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Transform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819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Transform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566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10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365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Transform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129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macro AUC: 4.8% for LR, 3.1% for RNN, 3.0% for </a:t>
            </a:r>
            <a:r>
              <a:rPr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RNNatt</a:t>
            </a: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3.4% for CNN and 3.6% for CAML </a:t>
            </a:r>
          </a:p>
          <a:p>
            <a:r>
              <a:rPr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計算均值時使每個類別具有相同的權重，最後結果是每個類別的指標的算術平均值。</a:t>
            </a:r>
            <a:endParaRPr lang="en-US" altLang="ja-JP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dirty="0"/>
              <a:t>Micro</a:t>
            </a:r>
            <a:r>
              <a:rPr lang="ja-JP" altLang="en-US"/>
              <a:t>：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計算多分類指標時賦予所有類別的每個樣本相同的權重，將所有樣本合在一起計算各個指標。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165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rare codes lack examples and are bene ting greatly from the external sources.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divide medical codes into 5 groups based on their frequencies in the dataset </a:t>
            </a:r>
            <a:endParaRPr lang="en-US" altLang="ja-JP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intersection of a note and a Wikipedia document can be viewed as a feature selection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narrows down the feature space and makes it easier for the attention mechanism to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</a:t>
            </a: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 the evidence for the rare medical codes. 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9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9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rare codes lack examples and are bene ting greatly from the external sources.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divide medical codes into 5 groups based on their frequencies in the dataset </a:t>
            </a:r>
            <a:endParaRPr lang="en-US" altLang="ja-JP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intersection of a note and a Wikipedia document can be viewed as a feature selection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narrows down the feature space and makes it easier for the attention mechanism to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</a:t>
            </a: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 the evidence for the rare medical codes. 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787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KSI-intersection performs the worst on macro AUC, showing the importance of the intersection on inferring rare medical codes.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KSI-attention also underperforms KSI by 2.0% and 3.0% on macro AUC and macro F1, respectively, showing the effectiveness of attention mechanism on selecting important features for prediction. </a:t>
            </a:r>
            <a:endParaRPr lang="en-US" altLang="ja-JP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372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146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03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50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Clinical notes: History of illness, lifestyle, symptoms, treatment, medication.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34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Clinical notes: History of illness, lifestyle, symptoms, treatment, medication.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9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Clinical notes: History of illness, lifestyle, symptoms, treatment, medication.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531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499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Clinical notes: History of illness, lifestyle, symptoms, treatment, medication.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310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Clinical notes: History of illness, lifestyle, symptoms, treatment, medication.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34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55E34D2-EB20-47B9-B002-EFE5B71EF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63E7-0AD8-4DBD-8058-B57047049018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ACEDB43-D370-4608-A98C-6E4792CC4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B3E80-854E-4CE8-BE3A-AE41683C0F8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0454F47-7A94-4F10-8B86-3DE82F4BC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625AF44-B2F5-4685-8079-64D5196AB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E284-4CEB-42DA-886D-71A4D84EE0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tiff"/><Relationship Id="rId4" Type="http://schemas.openxmlformats.org/officeDocument/2006/relationships/image" Target="../media/image19.sv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400" y="1851670"/>
            <a:ext cx="5220072" cy="1080120"/>
          </a:xfrm>
        </p:spPr>
        <p:txBody>
          <a:bodyPr/>
          <a:lstStyle/>
          <a:p>
            <a:pPr lvl="0"/>
            <a:r>
              <a:rPr lang="en-US" altLang="ko-KR" sz="2400" dirty="0">
                <a:ea typeface="맑은 고딕" pitchFamily="50" charset="-127"/>
              </a:rPr>
              <a:t>Improving Medical Code Prediction from Clinical Text via Incorporating Online Knowledge Sources</a:t>
            </a:r>
            <a:endParaRPr lang="en-US" altLang="ko-KR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00400" y="3435846"/>
            <a:ext cx="5219924" cy="100811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/>
              <a:t>Source : </a:t>
            </a:r>
            <a:r>
              <a:rPr lang="ko-KR" altLang="en-US" sz="1200" dirty="0"/>
              <a:t>ＷＷ</a:t>
            </a:r>
            <a:r>
              <a:rPr lang="en-US" altLang="ko-KR" sz="1200" dirty="0"/>
              <a:t>W’19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/>
              <a:t>Speaker : Tzu-Yun, </a:t>
            </a:r>
            <a:r>
              <a:rPr lang="en-US" altLang="ko-KR" sz="1200" dirty="0" err="1"/>
              <a:t>Chien</a:t>
            </a:r>
            <a:endParaRPr lang="en-US" altLang="ko-KR" sz="1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200" dirty="0"/>
              <a:t>Advisor : Jia-Ling, Koh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/>
              <a:t>Date : 2019/11/29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26991" y="1707654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78C52BC1-87BD-4A1A-B9C5-D98DB5258D4C}"/>
              </a:ext>
            </a:extLst>
          </p:cNvPr>
          <p:cNvSpPr txBox="1"/>
          <p:nvPr/>
        </p:nvSpPr>
        <p:spPr>
          <a:xfrm>
            <a:off x="8712312" y="472353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KSI Framework</a:t>
            </a:r>
            <a:endParaRPr lang="ko-KR" alt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5A447DD-7C4E-0946-8289-67EEABDB60C5}"/>
              </a:ext>
            </a:extLst>
          </p:cNvPr>
          <p:cNvSpPr txBox="1">
            <a:spLocks/>
          </p:cNvSpPr>
          <p:nvPr/>
        </p:nvSpPr>
        <p:spPr>
          <a:xfrm>
            <a:off x="683568" y="915566"/>
            <a:ext cx="5256584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dirty="0"/>
              <a:t>- To directly predicts codes form notes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FEE34A-75FD-1646-8D1B-AA0E2BE6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14" y="831721"/>
            <a:ext cx="2832100" cy="392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9B8ACE7-DE09-4649-8E1D-C66330D332CE}"/>
                  </a:ext>
                </a:extLst>
              </p:cNvPr>
              <p:cNvSpPr txBox="1"/>
              <p:nvPr/>
            </p:nvSpPr>
            <p:spPr>
              <a:xfrm>
                <a:off x="2051720" y="1707654"/>
                <a:ext cx="17609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kumimoji="1" lang="ja-JP" altLang="en-US" sz="28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9B8ACE7-DE09-4649-8E1D-C66330D3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707654"/>
                <a:ext cx="1760931" cy="430887"/>
              </a:xfrm>
              <a:prstGeom prst="rect">
                <a:avLst/>
              </a:prstGeom>
              <a:blipFill>
                <a:blip r:embed="rId4"/>
                <a:stretch>
                  <a:fillRect l="-1439" t="-2857" r="-7194" b="-3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1CDCC3C-E7BB-C148-8C5C-6FB943AFF2BB}"/>
              </a:ext>
            </a:extLst>
          </p:cNvPr>
          <p:cNvGrpSpPr/>
          <p:nvPr/>
        </p:nvGrpSpPr>
        <p:grpSpPr>
          <a:xfrm>
            <a:off x="683568" y="3298840"/>
            <a:ext cx="5341373" cy="940450"/>
            <a:chOff x="683568" y="3300591"/>
            <a:chExt cx="5341373" cy="940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7DE97606-9900-CE43-BCBB-448A4D6082C3}"/>
                    </a:ext>
                  </a:extLst>
                </p:cNvPr>
                <p:cNvSpPr/>
                <p:nvPr/>
              </p:nvSpPr>
              <p:spPr>
                <a:xfrm>
                  <a:off x="683568" y="3301841"/>
                  <a:ext cx="509381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ko-KR" dirty="0"/>
                    <a:t> :</a:t>
                  </a:r>
                  <a:endParaRPr lang="ja-JP" altLang="en-US" sz="1600"/>
                </a:p>
              </p:txBody>
            </p:sp>
          </mc:Choice>
          <mc:Fallback xmlns=""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7DE97606-9900-CE43-BCBB-448A4D6082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3301841"/>
                  <a:ext cx="509381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46" t="-6667" b="-2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3C27EC90-887E-084C-9349-5AB2C2E77B73}"/>
                    </a:ext>
                  </a:extLst>
                </p:cNvPr>
                <p:cNvSpPr/>
                <p:nvPr/>
              </p:nvSpPr>
              <p:spPr>
                <a:xfrm>
                  <a:off x="1452941" y="3300591"/>
                  <a:ext cx="4572000" cy="94045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a vector </a:t>
                  </a:r>
                  <a14:m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en-US" altLang="ko-KR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n-US" altLang="ko-KR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, which represents the  probability that medical code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ko-KR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is the true label</a:t>
                  </a:r>
                  <a:endParaRPr lang="ja-JP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3C27EC90-887E-084C-9349-5AB2C2E77B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2941" y="3300591"/>
                  <a:ext cx="4572000" cy="940450"/>
                </a:xfrm>
                <a:prstGeom prst="rect">
                  <a:avLst/>
                </a:prstGeom>
                <a:blipFill>
                  <a:blip r:embed="rId6"/>
                  <a:stretch>
                    <a:fillRect l="-831" t="-1333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C011033-DC6F-E845-9D8D-8CC9D7A4071D}"/>
              </a:ext>
            </a:extLst>
          </p:cNvPr>
          <p:cNvGrpSpPr/>
          <p:nvPr/>
        </p:nvGrpSpPr>
        <p:grpSpPr>
          <a:xfrm>
            <a:off x="702324" y="2643758"/>
            <a:ext cx="5322617" cy="655707"/>
            <a:chOff x="702324" y="2427735"/>
            <a:chExt cx="5322617" cy="6557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Placeholder 2">
                  <a:extLst>
                    <a:ext uri="{FF2B5EF4-FFF2-40B4-BE49-F238E27FC236}">
                      <a16:creationId xmlns:a16="http://schemas.microsoft.com/office/drawing/2014/main" id="{D0B2DEC7-3ADC-0545-8FBD-68FEFF99A77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02324" y="2427735"/>
                  <a:ext cx="5256584" cy="432048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400" b="0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Arial" pitchFamily="34" charset="0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85750" indent="-285750" algn="l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kumimoji="1" lang="en-US" altLang="ja-JP" sz="1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US" altLang="ko-KR" sz="1800" dirty="0"/>
                    <a:t>:</a:t>
                  </a:r>
                </a:p>
              </p:txBody>
            </p:sp>
          </mc:Choice>
          <mc:Fallback xmlns="">
            <p:sp>
              <p:nvSpPr>
                <p:cNvPr id="8" name="Text Placeholder 2">
                  <a:extLst>
                    <a:ext uri="{FF2B5EF4-FFF2-40B4-BE49-F238E27FC236}">
                      <a16:creationId xmlns:a16="http://schemas.microsoft.com/office/drawing/2014/main" id="{D0B2DEC7-3ADC-0545-8FBD-68FEFF99A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24" y="2427735"/>
                  <a:ext cx="5256584" cy="432048"/>
                </a:xfrm>
                <a:prstGeom prst="rect">
                  <a:avLst/>
                </a:prstGeom>
                <a:blipFill>
                  <a:blip r:embed="rId7"/>
                  <a:stretch>
                    <a:fillRect l="-482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2FF6374-B520-424D-9712-A571F923DEB0}"/>
                </a:ext>
              </a:extLst>
            </p:cNvPr>
            <p:cNvSpPr/>
            <p:nvPr/>
          </p:nvSpPr>
          <p:spPr>
            <a:xfrm>
              <a:off x="1452941" y="2437111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any end-to-end multi-label classification model</a:t>
              </a: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86CB861-41F8-9D43-91FD-201A235A6C27}"/>
              </a:ext>
            </a:extLst>
          </p:cNvPr>
          <p:cNvSpPr/>
          <p:nvPr/>
        </p:nvSpPr>
        <p:spPr>
          <a:xfrm>
            <a:off x="6848064" y="1275606"/>
            <a:ext cx="1396344" cy="223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680D718-7BF0-2C43-94E1-0B6BE05D34ED}"/>
                  </a:ext>
                </a:extLst>
              </p:cNvPr>
              <p:cNvSpPr txBox="1"/>
              <p:nvPr/>
            </p:nvSpPr>
            <p:spPr>
              <a:xfrm>
                <a:off x="6848064" y="1203598"/>
                <a:ext cx="1396344" cy="295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,……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680D718-7BF0-2C43-94E1-0B6BE05D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064" y="1203598"/>
                <a:ext cx="1396344" cy="295081"/>
              </a:xfrm>
              <a:prstGeom prst="rect">
                <a:avLst/>
              </a:prstGeom>
              <a:blipFill>
                <a:blip r:embed="rId8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BA62626E-F14E-4C25-A12D-136F81219D74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10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24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KSI Framework</a:t>
            </a:r>
            <a:endParaRPr lang="ko-KR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7E890D-0CE7-2840-9714-F909844701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1" t="6827" r="8909" b="16696"/>
          <a:stretch/>
        </p:blipFill>
        <p:spPr>
          <a:xfrm>
            <a:off x="5960561" y="1256802"/>
            <a:ext cx="2715895" cy="280831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DFD5963-E818-6D46-88E0-3D9F02E135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73" r="29376"/>
          <a:stretch/>
        </p:blipFill>
        <p:spPr>
          <a:xfrm>
            <a:off x="5761001" y="4143195"/>
            <a:ext cx="1566267" cy="52630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5A447DD-7C4E-0946-8289-67EEABDB60C5}"/>
              </a:ext>
            </a:extLst>
          </p:cNvPr>
          <p:cNvSpPr txBox="1">
            <a:spLocks/>
          </p:cNvSpPr>
          <p:nvPr/>
        </p:nvSpPr>
        <p:spPr>
          <a:xfrm>
            <a:off x="683568" y="915566"/>
            <a:ext cx="5832648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dirty="0"/>
              <a:t>- The intersection of two documents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Placeholder 2">
                <a:extLst>
                  <a:ext uri="{FF2B5EF4-FFF2-40B4-BE49-F238E27FC236}">
                    <a16:creationId xmlns:a16="http://schemas.microsoft.com/office/drawing/2014/main" id="{8F683CE5-3DAD-0344-8DB5-CD3E7249F3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9592" y="1347614"/>
                <a:ext cx="5832648" cy="1026916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4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800" dirty="0"/>
                  <a:t> : Clinical note N as binary vector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{0,1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800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800" dirty="0"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800" dirty="0"/>
                  <a:t> as binary vector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{0,1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sup>
                    </m:sSup>
                  </m:oMath>
                </a14:m>
                <a:endParaRPr lang="en-US" altLang="ko-KR" sz="1800" dirty="0"/>
              </a:p>
            </p:txBody>
          </p:sp>
        </mc:Choice>
        <mc:Fallback xmlns="">
          <p:sp>
            <p:nvSpPr>
              <p:cNvPr id="23" name="Text Placeholder 2">
                <a:extLst>
                  <a:ext uri="{FF2B5EF4-FFF2-40B4-BE49-F238E27FC236}">
                    <a16:creationId xmlns:a16="http://schemas.microsoft.com/office/drawing/2014/main" id="{8F683CE5-3DAD-0344-8DB5-CD3E7249F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7614"/>
                <a:ext cx="5832648" cy="1026916"/>
              </a:xfrm>
              <a:prstGeom prst="rect">
                <a:avLst/>
              </a:prstGeom>
              <a:blipFill>
                <a:blip r:embed="rId5"/>
                <a:stretch>
                  <a:fillRect l="-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350E5EF-618E-8348-AA50-CBCEE5846EFE}"/>
                  </a:ext>
                </a:extLst>
              </p:cNvPr>
              <p:cNvSpPr txBox="1"/>
              <p:nvPr/>
            </p:nvSpPr>
            <p:spPr>
              <a:xfrm>
                <a:off x="1334997" y="2375318"/>
                <a:ext cx="3329950" cy="392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{0,1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1" lang="ja-JP" altLang="en-US" sz="28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350E5EF-618E-8348-AA50-CBCEE5846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997" y="2375318"/>
                <a:ext cx="3329950" cy="392864"/>
              </a:xfrm>
              <a:prstGeom prst="rect">
                <a:avLst/>
              </a:prstGeom>
              <a:blipFill>
                <a:blip r:embed="rId6"/>
                <a:stretch>
                  <a:fillRect l="-38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3EAADA28-6BB6-4A03-984B-B1DC3FF541BE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11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55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KSI Framework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Placeholder 2">
                <a:extLst>
                  <a:ext uri="{FF2B5EF4-FFF2-40B4-BE49-F238E27FC236}">
                    <a16:creationId xmlns:a16="http://schemas.microsoft.com/office/drawing/2014/main" id="{8F683CE5-3DAD-0344-8DB5-CD3E7249F3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364" y="1338212"/>
                <a:ext cx="5832648" cy="1026916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4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Transform vectors,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Use an embedding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ko-KR" sz="1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ko-KR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sup>
                    </m:sSup>
                  </m:oMath>
                </a14:m>
                <a:endPara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: dimensionality of the embedding space</a:t>
                </a:r>
              </a:p>
            </p:txBody>
          </p:sp>
        </mc:Choice>
        <mc:Fallback xmlns="">
          <p:sp>
            <p:nvSpPr>
              <p:cNvPr id="23" name="Text Placeholder 2">
                <a:extLst>
                  <a:ext uri="{FF2B5EF4-FFF2-40B4-BE49-F238E27FC236}">
                    <a16:creationId xmlns:a16="http://schemas.microsoft.com/office/drawing/2014/main" id="{8F683CE5-3DAD-0344-8DB5-CD3E7249F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64" y="1338212"/>
                <a:ext cx="5832648" cy="1026916"/>
              </a:xfrm>
              <a:prstGeom prst="rect">
                <a:avLst/>
              </a:prstGeom>
              <a:blipFill>
                <a:blip r:embed="rId3"/>
                <a:stretch>
                  <a:fillRect l="-870" t="-2439" b="-97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350E5EF-618E-8348-AA50-CBCEE5846EFE}"/>
                  </a:ext>
                </a:extLst>
              </p:cNvPr>
              <p:cNvSpPr txBox="1"/>
              <p:nvPr/>
            </p:nvSpPr>
            <p:spPr>
              <a:xfrm>
                <a:off x="1302395" y="2427734"/>
                <a:ext cx="25439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TW" alt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ja-JP" altLang="en-US" sz="28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350E5EF-618E-8348-AA50-CBCEE5846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95" y="2427734"/>
                <a:ext cx="2543965" cy="369332"/>
              </a:xfrm>
              <a:prstGeom prst="rect">
                <a:avLst/>
              </a:prstGeom>
              <a:blipFill>
                <a:blip r:embed="rId4"/>
                <a:stretch>
                  <a:fillRect t="-3333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F995C99-4DB3-2840-8DB2-5FF7CF27001D}"/>
              </a:ext>
            </a:extLst>
          </p:cNvPr>
          <p:cNvGrpSpPr/>
          <p:nvPr/>
        </p:nvGrpSpPr>
        <p:grpSpPr>
          <a:xfrm>
            <a:off x="5771502" y="1064338"/>
            <a:ext cx="2832946" cy="3478035"/>
            <a:chOff x="6131542" y="1064338"/>
            <a:chExt cx="2832946" cy="347803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FECCDA9-446B-9546-BD64-90F61D889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3"/>
            <a:stretch/>
          </p:blipFill>
          <p:spPr>
            <a:xfrm>
              <a:off x="6232300" y="1064338"/>
              <a:ext cx="2631430" cy="3467100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0084C24-2D23-CD4A-BAFE-792CD772200B}"/>
                </a:ext>
              </a:extLst>
            </p:cNvPr>
            <p:cNvSpPr/>
            <p:nvPr/>
          </p:nvSpPr>
          <p:spPr>
            <a:xfrm>
              <a:off x="8460432" y="4038317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CC4D701-4E8E-0A4D-815B-CCCC8D8C1708}"/>
                </a:ext>
              </a:extLst>
            </p:cNvPr>
            <p:cNvSpPr/>
            <p:nvPr/>
          </p:nvSpPr>
          <p:spPr>
            <a:xfrm>
              <a:off x="6131542" y="1491630"/>
              <a:ext cx="2832946" cy="92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E8910683-15EB-2245-9003-3D58A7BFB8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2934825"/>
                <a:ext cx="5832648" cy="1026916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4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Weight variables,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Use an weight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ko-KR" sz="1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ko-KR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/>
                <a:endPara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E8910683-15EB-2245-9003-3D58A7BFB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934825"/>
                <a:ext cx="5832648" cy="1026916"/>
              </a:xfrm>
              <a:prstGeom prst="rect">
                <a:avLst/>
              </a:prstGeom>
              <a:blipFill>
                <a:blip r:embed="rId6"/>
                <a:stretch>
                  <a:fillRect l="-870" t="-24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E7A4748-5B9C-734B-B045-BDA438356F19}"/>
                  </a:ext>
                </a:extLst>
              </p:cNvPr>
              <p:cNvSpPr txBox="1"/>
              <p:nvPr/>
            </p:nvSpPr>
            <p:spPr>
              <a:xfrm>
                <a:off x="1304064" y="3692591"/>
                <a:ext cx="3916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TW" alt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ja-JP" altLang="en-US" sz="28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E7A4748-5B9C-734B-B045-BDA438356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64" y="3692591"/>
                <a:ext cx="3916008" cy="369332"/>
              </a:xfrm>
              <a:prstGeom prst="rect">
                <a:avLst/>
              </a:prstGeom>
              <a:blipFill>
                <a:blip r:embed="rId7"/>
                <a:stretch>
                  <a:fillRect l="-647" t="-6667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91632C1-90EA-B144-BB9B-C9ECE63BBAB0}"/>
                  </a:ext>
                </a:extLst>
              </p:cNvPr>
              <p:cNvSpPr txBox="1"/>
              <p:nvPr/>
            </p:nvSpPr>
            <p:spPr>
              <a:xfrm>
                <a:off x="1299093" y="4218642"/>
                <a:ext cx="28250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TW" alt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ja-JP" altLang="en-US" sz="28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91632C1-90EA-B144-BB9B-C9ECE63BB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93" y="4218642"/>
                <a:ext cx="2825069" cy="369332"/>
              </a:xfrm>
              <a:prstGeom prst="rect">
                <a:avLst/>
              </a:prstGeom>
              <a:blipFill>
                <a:blip r:embed="rId8"/>
                <a:stretch>
                  <a:fillRect l="-446" t="-3333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F0FB23B-B831-5B4C-BAA8-A6E789390E4F}"/>
              </a:ext>
            </a:extLst>
          </p:cNvPr>
          <p:cNvSpPr txBox="1">
            <a:spLocks/>
          </p:cNvSpPr>
          <p:nvPr/>
        </p:nvSpPr>
        <p:spPr>
          <a:xfrm>
            <a:off x="683568" y="915566"/>
            <a:ext cx="5832648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dirty="0"/>
              <a:t>- Attention mechanism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CEF5EC0-C2D6-446A-B376-F9C1AA53D5F9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12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291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1A73469-C543-484C-8DAD-7B86220BD97B}"/>
              </a:ext>
            </a:extLst>
          </p:cNvPr>
          <p:cNvGrpSpPr/>
          <p:nvPr/>
        </p:nvGrpSpPr>
        <p:grpSpPr>
          <a:xfrm>
            <a:off x="4553809" y="915566"/>
            <a:ext cx="4134811" cy="3528392"/>
            <a:chOff x="3851920" y="915566"/>
            <a:chExt cx="5064122" cy="4032448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A047F633-2B56-6A4F-9964-45CC62068861}"/>
                </a:ext>
              </a:extLst>
            </p:cNvPr>
            <p:cNvGrpSpPr/>
            <p:nvPr/>
          </p:nvGrpSpPr>
          <p:grpSpPr>
            <a:xfrm>
              <a:off x="3851920" y="915566"/>
              <a:ext cx="5064122" cy="3960440"/>
              <a:chOff x="3491880" y="627534"/>
              <a:chExt cx="5064122" cy="3960440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876F1912-BE93-B541-BBC7-0686D0C8E6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1" t="5979"/>
              <a:stretch/>
            </p:blipFill>
            <p:spPr>
              <a:xfrm>
                <a:off x="3563888" y="627534"/>
                <a:ext cx="4910460" cy="3844900"/>
              </a:xfrm>
              <a:prstGeom prst="rect">
                <a:avLst/>
              </a:prstGeom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9322AA9-90FA-E642-8B4C-33DA4AFC7649}"/>
                  </a:ext>
                </a:extLst>
              </p:cNvPr>
              <p:cNvSpPr/>
              <p:nvPr/>
            </p:nvSpPr>
            <p:spPr>
              <a:xfrm>
                <a:off x="3491880" y="2571750"/>
                <a:ext cx="2376264" cy="2016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FA61309C-7E54-B744-A4DE-20FDAC80881C}"/>
                  </a:ext>
                </a:extLst>
              </p:cNvPr>
              <p:cNvSpPr/>
              <p:nvPr/>
            </p:nvSpPr>
            <p:spPr>
              <a:xfrm>
                <a:off x="3563888" y="2034338"/>
                <a:ext cx="2376264" cy="2296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B90CE797-834E-0D4E-AF1C-E9821CF76D9A}"/>
                  </a:ext>
                </a:extLst>
              </p:cNvPr>
              <p:cNvSpPr/>
              <p:nvPr/>
            </p:nvSpPr>
            <p:spPr>
              <a:xfrm rot="5400000">
                <a:off x="8197193" y="3411055"/>
                <a:ext cx="374276" cy="2798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B93B50FF-14B6-0D4D-9ABE-D3B3CF9154D8}"/>
                  </a:ext>
                </a:extLst>
              </p:cNvPr>
              <p:cNvSpPr/>
              <p:nvPr/>
            </p:nvSpPr>
            <p:spPr>
              <a:xfrm rot="5400000">
                <a:off x="8228941" y="2577193"/>
                <a:ext cx="374276" cy="2798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7C88B6FD-FB29-1441-A677-17A5E2149A46}"/>
                  </a:ext>
                </a:extLst>
              </p:cNvPr>
              <p:cNvSpPr/>
              <p:nvPr/>
            </p:nvSpPr>
            <p:spPr>
              <a:xfrm rot="5400000">
                <a:off x="8215417" y="1936912"/>
                <a:ext cx="374276" cy="2798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CFA7DE38-4EDB-1749-88F2-4BF0B162A771}"/>
                  </a:ext>
                </a:extLst>
              </p:cNvPr>
              <p:cNvSpPr/>
              <p:nvPr/>
            </p:nvSpPr>
            <p:spPr>
              <a:xfrm>
                <a:off x="6827933" y="1779662"/>
                <a:ext cx="192339" cy="1512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39FC1CA3-64C3-B843-8951-EBAE55FE9A05}"/>
                  </a:ext>
                </a:extLst>
              </p:cNvPr>
              <p:cNvSpPr/>
              <p:nvPr/>
            </p:nvSpPr>
            <p:spPr>
              <a:xfrm rot="10800000">
                <a:off x="5744910" y="2473168"/>
                <a:ext cx="82140" cy="13974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D93D81F-5E12-7844-A93C-A203F9CABB54}"/>
                </a:ext>
              </a:extLst>
            </p:cNvPr>
            <p:cNvSpPr/>
            <p:nvPr/>
          </p:nvSpPr>
          <p:spPr>
            <a:xfrm rot="10800000">
              <a:off x="6070148" y="1674000"/>
              <a:ext cx="116941" cy="1017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45C3DCC4-DED2-A742-B557-DB68743F63AE}"/>
                </a:ext>
              </a:extLst>
            </p:cNvPr>
            <p:cNvSpPr/>
            <p:nvPr/>
          </p:nvSpPr>
          <p:spPr>
            <a:xfrm>
              <a:off x="7135246" y="3672000"/>
              <a:ext cx="174728" cy="1276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KSI Framework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Placeholder 2">
                <a:extLst>
                  <a:ext uri="{FF2B5EF4-FFF2-40B4-BE49-F238E27FC236}">
                    <a16:creationId xmlns:a16="http://schemas.microsoft.com/office/drawing/2014/main" id="{8F683CE5-3DAD-0344-8DB5-CD3E7249F3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364" y="1338212"/>
                <a:ext cx="5832648" cy="1026916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4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Transform into similarity score,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Use 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ko-KR" sz="1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ko-KR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 Placeholder 2">
                <a:extLst>
                  <a:ext uri="{FF2B5EF4-FFF2-40B4-BE49-F238E27FC236}">
                    <a16:creationId xmlns:a16="http://schemas.microsoft.com/office/drawing/2014/main" id="{8F683CE5-3DAD-0344-8DB5-CD3E7249F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64" y="1338212"/>
                <a:ext cx="5832648" cy="1026916"/>
              </a:xfrm>
              <a:prstGeom prst="rect">
                <a:avLst/>
              </a:prstGeom>
              <a:blipFill>
                <a:blip r:embed="rId4"/>
                <a:stretch>
                  <a:fillRect l="-870" t="-12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350E5EF-618E-8348-AA50-CBCEE5846EFE}"/>
                  </a:ext>
                </a:extLst>
              </p:cNvPr>
              <p:cNvSpPr txBox="1"/>
              <p:nvPr/>
            </p:nvSpPr>
            <p:spPr>
              <a:xfrm>
                <a:off x="1474331" y="2130410"/>
                <a:ext cx="19893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1" lang="en-US" altLang="ja-JP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TW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TW" alt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kumimoji="1" lang="ja-JP" altLang="en-US" sz="28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350E5EF-618E-8348-AA50-CBCEE5846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331" y="2130410"/>
                <a:ext cx="1989391" cy="369332"/>
              </a:xfrm>
              <a:prstGeom prst="rect">
                <a:avLst/>
              </a:prstGeom>
              <a:blipFill>
                <a:blip r:embed="rId5"/>
                <a:stretch>
                  <a:fillRect l="-633" t="-6897" b="-379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E8910683-15EB-2245-9003-3D58A7BFB8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2787774"/>
                <a:ext cx="5832648" cy="1026916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4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ko-KR" sz="1800" dirty="0"/>
                  <a:t>Concatenate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combine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/>
                <a:endPara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/>
                <a:endPara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E8910683-15EB-2245-9003-3D58A7BFB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87774"/>
                <a:ext cx="5832648" cy="1026916"/>
              </a:xfrm>
              <a:prstGeom prst="rect">
                <a:avLst/>
              </a:prstGeom>
              <a:blipFill>
                <a:blip r:embed="rId6"/>
                <a:stretch>
                  <a:fillRect l="-870" t="-24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E7A4748-5B9C-734B-B045-BDA438356F19}"/>
                  </a:ext>
                </a:extLst>
              </p:cNvPr>
              <p:cNvSpPr txBox="1"/>
              <p:nvPr/>
            </p:nvSpPr>
            <p:spPr>
              <a:xfrm>
                <a:off x="1477325" y="3288795"/>
                <a:ext cx="3310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E7A4748-5B9C-734B-B045-BDA438356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25" y="3288795"/>
                <a:ext cx="3310699" cy="369332"/>
              </a:xfrm>
              <a:prstGeom prst="rect">
                <a:avLst/>
              </a:prstGeom>
              <a:blipFill>
                <a:blip r:embed="rId7"/>
                <a:stretch>
                  <a:fillRect l="-1908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91632C1-90EA-B144-BB9B-C9ECE63BBAB0}"/>
                  </a:ext>
                </a:extLst>
              </p:cNvPr>
              <p:cNvSpPr txBox="1"/>
              <p:nvPr/>
            </p:nvSpPr>
            <p:spPr>
              <a:xfrm>
                <a:off x="1469672" y="3814690"/>
                <a:ext cx="2223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91632C1-90EA-B144-BB9B-C9ECE63BB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72" y="3814690"/>
                <a:ext cx="2223686" cy="369332"/>
              </a:xfrm>
              <a:prstGeom prst="rect">
                <a:avLst/>
              </a:prstGeom>
              <a:blipFill>
                <a:blip r:embed="rId8"/>
                <a:stretch>
                  <a:fillRect l="-2273" t="-13793" r="-3977" b="-344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F0FB23B-B831-5B4C-BAA8-A6E789390E4F}"/>
              </a:ext>
            </a:extLst>
          </p:cNvPr>
          <p:cNvSpPr txBox="1">
            <a:spLocks/>
          </p:cNvSpPr>
          <p:nvPr/>
        </p:nvSpPr>
        <p:spPr>
          <a:xfrm>
            <a:off x="683568" y="915566"/>
            <a:ext cx="5832648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dirty="0"/>
              <a:t>- Similarity score and final output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75A47E-4AAB-1445-BA6E-02B5A2F8EB5A}"/>
              </a:ext>
            </a:extLst>
          </p:cNvPr>
          <p:cNvSpPr/>
          <p:nvPr/>
        </p:nvSpPr>
        <p:spPr>
          <a:xfrm rot="5400000">
            <a:off x="8014195" y="1117401"/>
            <a:ext cx="106444" cy="179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43F9A1E-1E2B-7148-BDF2-418729223C52}"/>
              </a:ext>
            </a:extLst>
          </p:cNvPr>
          <p:cNvSpPr/>
          <p:nvPr/>
        </p:nvSpPr>
        <p:spPr>
          <a:xfrm>
            <a:off x="7436153" y="2914125"/>
            <a:ext cx="167137" cy="770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0D63CFE-FFC5-A749-8E3A-81A6DC975278}"/>
                  </a:ext>
                </a:extLst>
              </p:cNvPr>
              <p:cNvSpPr txBox="1"/>
              <p:nvPr/>
            </p:nvSpPr>
            <p:spPr>
              <a:xfrm>
                <a:off x="7420731" y="2641097"/>
                <a:ext cx="229422" cy="1370813"/>
              </a:xfrm>
              <a:prstGeom prst="rect">
                <a:avLst/>
              </a:prstGeom>
              <a:noFill/>
            </p:spPr>
            <p:txBody>
              <a:bodyPr vert="eaVert"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,……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140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0D63CFE-FFC5-A749-8E3A-81A6DC975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31" y="2641097"/>
                <a:ext cx="229422" cy="1370813"/>
              </a:xfrm>
              <a:prstGeom prst="rect">
                <a:avLst/>
              </a:prstGeom>
              <a:blipFill>
                <a:blip r:embed="rId9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1FB4D1BA-6D73-4A93-9D4F-3E650112DE30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13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347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KSI Framework</a:t>
            </a:r>
            <a:endParaRPr lang="ko-KR" alt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F683CE5-3DAD-0344-8DB5-CD3E7249F32D}"/>
              </a:ext>
            </a:extLst>
          </p:cNvPr>
          <p:cNvSpPr txBox="1">
            <a:spLocks/>
          </p:cNvSpPr>
          <p:nvPr/>
        </p:nvSpPr>
        <p:spPr>
          <a:xfrm>
            <a:off x="683568" y="1432169"/>
            <a:ext cx="5832648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Loss function(Binary cross-entropy loss)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350E5EF-618E-8348-AA50-CBCEE5846EFE}"/>
                  </a:ext>
                </a:extLst>
              </p:cNvPr>
              <p:cNvSpPr txBox="1"/>
              <p:nvPr/>
            </p:nvSpPr>
            <p:spPr>
              <a:xfrm>
                <a:off x="1474331" y="2130410"/>
                <a:ext cx="6914093" cy="10624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𝐵𝐶𝐸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ja-JP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̂"/>
                              <m:ctrlP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⁡(1−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8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350E5EF-618E-8348-AA50-CBCEE5846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331" y="2130410"/>
                <a:ext cx="6914093" cy="1062407"/>
              </a:xfrm>
              <a:prstGeom prst="rect">
                <a:avLst/>
              </a:prstGeom>
              <a:blipFill>
                <a:blip r:embed="rId3"/>
                <a:stretch>
                  <a:fillRect l="-366" t="-113253" r="-916" b="-174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F0FB23B-B831-5B4C-BAA8-A6E789390E4F}"/>
              </a:ext>
            </a:extLst>
          </p:cNvPr>
          <p:cNvSpPr txBox="1">
            <a:spLocks/>
          </p:cNvSpPr>
          <p:nvPr/>
        </p:nvSpPr>
        <p:spPr>
          <a:xfrm>
            <a:off x="683568" y="915566"/>
            <a:ext cx="5832648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dirty="0"/>
              <a:t>- Loss function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75A47E-4AAB-1445-BA6E-02B5A2F8EB5A}"/>
              </a:ext>
            </a:extLst>
          </p:cNvPr>
          <p:cNvSpPr/>
          <p:nvPr/>
        </p:nvSpPr>
        <p:spPr>
          <a:xfrm rot="5400000">
            <a:off x="8014195" y="1117401"/>
            <a:ext cx="106444" cy="179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Placeholder 2">
                <a:extLst>
                  <a:ext uri="{FF2B5EF4-FFF2-40B4-BE49-F238E27FC236}">
                    <a16:creationId xmlns:a16="http://schemas.microsoft.com/office/drawing/2014/main" id="{C370557A-F139-9840-B5B7-B1A9334E76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3195595"/>
                <a:ext cx="5832648" cy="1026916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4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ko-KR" altLang="en-US" sz="18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ko-KR" sz="1800" dirty="0"/>
                  <a:t>The predict label vector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800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ko-KR" sz="1800" dirty="0">
                    <a:ea typeface="Cambria Math" panose="02040503050406030204" pitchFamily="18" charset="0"/>
                  </a:rPr>
                  <a:t> : True labels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{0,1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sup>
                    </m:sSup>
                  </m:oMath>
                </a14:m>
                <a:endParaRPr lang="en-US" altLang="ko-KR" sz="1800" dirty="0"/>
              </a:p>
            </p:txBody>
          </p:sp>
        </mc:Choice>
        <mc:Fallback xmlns="">
          <p:sp>
            <p:nvSpPr>
              <p:cNvPr id="33" name="Text Placeholder 2">
                <a:extLst>
                  <a:ext uri="{FF2B5EF4-FFF2-40B4-BE49-F238E27FC236}">
                    <a16:creationId xmlns:a16="http://schemas.microsoft.com/office/drawing/2014/main" id="{C370557A-F139-9840-B5B7-B1A9334E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195595"/>
                <a:ext cx="5832648" cy="1026916"/>
              </a:xfrm>
              <a:prstGeom prst="rect">
                <a:avLst/>
              </a:prstGeom>
              <a:blipFill>
                <a:blip r:embed="rId4"/>
                <a:stretch>
                  <a:fillRect l="-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47AA6574-C009-4C97-AC28-9F170199A659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57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Interpreting KSI framework</a:t>
            </a:r>
            <a:endParaRPr lang="ko-KR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75A47E-4AAB-1445-BA6E-02B5A2F8EB5A}"/>
              </a:ext>
            </a:extLst>
          </p:cNvPr>
          <p:cNvSpPr/>
          <p:nvPr/>
        </p:nvSpPr>
        <p:spPr>
          <a:xfrm rot="5400000">
            <a:off x="8014195" y="1117401"/>
            <a:ext cx="106444" cy="179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C9C2C5-AD38-BE43-BA86-7CEDB715C659}"/>
                  </a:ext>
                </a:extLst>
              </p:cNvPr>
              <p:cNvSpPr txBox="1"/>
              <p:nvPr/>
            </p:nvSpPr>
            <p:spPr>
              <a:xfrm>
                <a:off x="827584" y="1161031"/>
                <a:ext cx="6120680" cy="33972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1" lang="en-US" altLang="ja-JP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TW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TW" alt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kumimoji="1" lang="en-US" altLang="ja-JP" sz="24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TW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TW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TW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kumimoji="1" lang="en-US" altLang="ja-JP" sz="24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nary>
                      <m:naryPr>
                        <m:chr m:val="∑"/>
                        <m:ctrlPr>
                          <a:rPr kumimoji="1" lang="en-US" altLang="ja-JP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sup>
                      <m:e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kumimoji="1" lang="en-US" altLang="ja-JP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[:,</m:t>
                    </m:r>
                    <m:r>
                      <a:rPr kumimoji="1" lang="en-US" altLang="ja-JP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ja-JP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])+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TW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TW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24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ja-JP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sup>
                      <m:e>
                        <m:sSubSup>
                          <m:sSubSupPr>
                            <m:ctrlP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[:,</m:t>
                    </m:r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])</m:t>
                    </m:r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TW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TW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24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sup>
                      <m:e>
                        <m:sSubSup>
                          <m:sSubSupPr>
                            <m:ctrlP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kumimoji="1" lang="en-US" altLang="ja-JP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[:,</m:t>
                    </m:r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]</m:t>
                    </m:r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TW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TW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>
                    <a:solidFill>
                      <a:srgbClr val="002060"/>
                    </a:solidFill>
                  </a:rPr>
                  <a:t>	</a:t>
                </a:r>
                <a:endParaRPr kumimoji="1" lang="ja-JP" altLang="en-US" sz="24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C9C2C5-AD38-BE43-BA86-7CEDB715C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61031"/>
                <a:ext cx="6120680" cy="3397212"/>
              </a:xfrm>
              <a:prstGeom prst="rect">
                <a:avLst/>
              </a:prstGeom>
              <a:blipFill>
                <a:blip r:embed="rId3"/>
                <a:stretch>
                  <a:fillRect l="-2484" b="-24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 ターン矢印 6">
            <a:extLst>
              <a:ext uri="{FF2B5EF4-FFF2-40B4-BE49-F238E27FC236}">
                <a16:creationId xmlns:a16="http://schemas.microsoft.com/office/drawing/2014/main" id="{C6C7E80F-9E9B-7342-A1D7-26B2DE2C0E35}"/>
              </a:ext>
            </a:extLst>
          </p:cNvPr>
          <p:cNvSpPr/>
          <p:nvPr/>
        </p:nvSpPr>
        <p:spPr>
          <a:xfrm rot="5400000">
            <a:off x="3694036" y="1292051"/>
            <a:ext cx="900100" cy="999844"/>
          </a:xfrm>
          <a:prstGeom prst="uturnArrow">
            <a:avLst>
              <a:gd name="adj1" fmla="val 5247"/>
              <a:gd name="adj2" fmla="val 10185"/>
              <a:gd name="adj3" fmla="val 22178"/>
              <a:gd name="adj4" fmla="val 43750"/>
              <a:gd name="adj5" fmla="val 891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U ターン矢印 14">
            <a:extLst>
              <a:ext uri="{FF2B5EF4-FFF2-40B4-BE49-F238E27FC236}">
                <a16:creationId xmlns:a16="http://schemas.microsoft.com/office/drawing/2014/main" id="{E4EFC4F2-B698-8242-A3AD-D50052438FA1}"/>
              </a:ext>
            </a:extLst>
          </p:cNvPr>
          <p:cNvSpPr/>
          <p:nvPr/>
        </p:nvSpPr>
        <p:spPr>
          <a:xfrm rot="5400000">
            <a:off x="5634118" y="3453848"/>
            <a:ext cx="900100" cy="1008112"/>
          </a:xfrm>
          <a:prstGeom prst="uturnArrow">
            <a:avLst>
              <a:gd name="adj1" fmla="val 5247"/>
              <a:gd name="adj2" fmla="val 10185"/>
              <a:gd name="adj3" fmla="val 22178"/>
              <a:gd name="adj4" fmla="val 43750"/>
              <a:gd name="adj5" fmla="val 8911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E100A023-C0BE-2948-BE77-994CD279A935}"/>
                  </a:ext>
                </a:extLst>
              </p:cNvPr>
              <p:cNvSpPr/>
              <p:nvPr/>
            </p:nvSpPr>
            <p:spPr>
              <a:xfrm>
                <a:off x="4664812" y="1537821"/>
                <a:ext cx="20733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−&gt;</m:t>
                      </m:r>
                      <m:sSub>
                        <m:sSubPr>
                          <m:ctrlP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>
                        <m:sSubPr>
                          <m:ctrlP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ja-JP" altLang="en-US" sz="2000" b="1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E100A023-C0BE-2948-BE77-994CD279A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12" y="1537821"/>
                <a:ext cx="2073388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U ターン矢印 16">
            <a:extLst>
              <a:ext uri="{FF2B5EF4-FFF2-40B4-BE49-F238E27FC236}">
                <a16:creationId xmlns:a16="http://schemas.microsoft.com/office/drawing/2014/main" id="{6E3DCF87-8301-C349-8D07-A10C6D63A8C7}"/>
              </a:ext>
            </a:extLst>
          </p:cNvPr>
          <p:cNvSpPr/>
          <p:nvPr/>
        </p:nvSpPr>
        <p:spPr>
          <a:xfrm rot="5400000">
            <a:off x="5562110" y="1977684"/>
            <a:ext cx="900100" cy="1152128"/>
          </a:xfrm>
          <a:prstGeom prst="uturnArrow">
            <a:avLst>
              <a:gd name="adj1" fmla="val 5247"/>
              <a:gd name="adj2" fmla="val 10185"/>
              <a:gd name="adj3" fmla="val 22178"/>
              <a:gd name="adj4" fmla="val 43750"/>
              <a:gd name="adj5" fmla="val 8911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2B0C4194-F12E-5A4D-BCC7-E10FB5CB6052}"/>
                  </a:ext>
                </a:extLst>
              </p:cNvPr>
              <p:cNvSpPr/>
              <p:nvPr/>
            </p:nvSpPr>
            <p:spPr>
              <a:xfrm>
                <a:off x="6660232" y="2259385"/>
                <a:ext cx="17729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−&gt;</m:t>
                          </m:r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ja-JP" altLang="en-US" sz="2000" b="1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2B0C4194-F12E-5A4D-BCC7-E10FB5CB6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259385"/>
                <a:ext cx="177292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328F68A-B790-CD4C-BAA2-2A1771B38129}"/>
                  </a:ext>
                </a:extLst>
              </p:cNvPr>
              <p:cNvSpPr/>
              <p:nvPr/>
            </p:nvSpPr>
            <p:spPr>
              <a:xfrm>
                <a:off x="6660232" y="3757849"/>
                <a:ext cx="20100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−&gt;</m:t>
                      </m:r>
                      <m:sSub>
                        <m:sSubPr>
                          <m:ctrlP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r>
                        <a:rPr kumimoji="1" lang="en-US" altLang="ja-JP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ja-JP" altLang="en-US" sz="2000" b="1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328F68A-B790-CD4C-BAA2-2A1771B38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757849"/>
                <a:ext cx="2010037" cy="400110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EF5641BE-E905-4851-9111-008B38D7C0A9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15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94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9438" y="267494"/>
            <a:ext cx="663456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Outline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382961" y="1275606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Introduction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382961" y="2211710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Method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82961" y="3118197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Experiment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82961" y="4054301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Conclusion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7EA627-4947-FB46-9EB4-8E90DF472E26}"/>
                  </a:ext>
                </a:extLst>
              </p:cNvPr>
              <p:cNvSpPr/>
              <p:nvPr/>
            </p:nvSpPr>
            <p:spPr>
              <a:xfrm>
                <a:off x="4421959" y="2387084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7EA627-4947-FB46-9EB4-8E90DF472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959" y="2387084"/>
                <a:ext cx="300082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0A930E5-DF9A-454C-8AE9-53918211323C}"/>
              </a:ext>
            </a:extLst>
          </p:cNvPr>
          <p:cNvSpPr/>
          <p:nvPr/>
        </p:nvSpPr>
        <p:spPr>
          <a:xfrm>
            <a:off x="2258726" y="781219"/>
            <a:ext cx="6696744" cy="212301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1235B42-A1CF-2549-9FC0-CA9F0F32A112}"/>
              </a:ext>
            </a:extLst>
          </p:cNvPr>
          <p:cNvSpPr/>
          <p:nvPr/>
        </p:nvSpPr>
        <p:spPr>
          <a:xfrm>
            <a:off x="2146280" y="3820072"/>
            <a:ext cx="6696744" cy="114695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DC325386-D6EE-49DC-8B15-30B3DA318121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16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230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Dataset</a:t>
            </a:r>
            <a:endParaRPr lang="ko-KR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75A47E-4AAB-1445-BA6E-02B5A2F8EB5A}"/>
              </a:ext>
            </a:extLst>
          </p:cNvPr>
          <p:cNvSpPr/>
          <p:nvPr/>
        </p:nvSpPr>
        <p:spPr>
          <a:xfrm rot="5400000">
            <a:off x="8014195" y="1117401"/>
            <a:ext cx="106444" cy="179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4A1A4B1-BA00-9744-9EE0-78BA70C2817C}"/>
              </a:ext>
            </a:extLst>
          </p:cNvPr>
          <p:cNvSpPr txBox="1">
            <a:spLocks/>
          </p:cNvSpPr>
          <p:nvPr/>
        </p:nvSpPr>
        <p:spPr>
          <a:xfrm>
            <a:off x="683568" y="1203598"/>
            <a:ext cx="5832648" cy="29743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notes dataset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kumimoji="1" lang="en-US" altLang="ja-JP" sz="1800" dirty="0"/>
              <a:t>MIMIC-III</a:t>
            </a:r>
            <a:endParaRPr kumimoji="1" lang="ja-JP" altLang="en-US" sz="180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B0E974F-56D9-1A44-800D-856D28E36F36}"/>
              </a:ext>
            </a:extLst>
          </p:cNvPr>
          <p:cNvSpPr txBox="1">
            <a:spLocks/>
          </p:cNvSpPr>
          <p:nvPr/>
        </p:nvSpPr>
        <p:spPr>
          <a:xfrm>
            <a:off x="683568" y="1563638"/>
            <a:ext cx="5832648" cy="29743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knowledge dataset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ko-KR" sz="1800" dirty="0"/>
              <a:t>Wikipedia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9FBF985-52FD-C044-A665-5BF1FF747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43689"/>
              </p:ext>
            </p:extLst>
          </p:nvPr>
        </p:nvGraphicFramePr>
        <p:xfrm>
          <a:off x="755576" y="2014472"/>
          <a:ext cx="7920880" cy="281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849">
                  <a:extLst>
                    <a:ext uri="{9D8B030D-6E8A-4147-A177-3AD203B41FA5}">
                      <a16:colId xmlns:a16="http://schemas.microsoft.com/office/drawing/2014/main" val="2581290600"/>
                    </a:ext>
                  </a:extLst>
                </a:gridCol>
                <a:gridCol w="1397727">
                  <a:extLst>
                    <a:ext uri="{9D8B030D-6E8A-4147-A177-3AD203B41FA5}">
                      <a16:colId xmlns:a16="http://schemas.microsoft.com/office/drawing/2014/main" val="90653858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40806526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97305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Dataset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/>
                        <a:t>MIMIC-III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Wikipedia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Overlapped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4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# of notes </a:t>
                      </a:r>
                      <a:r>
                        <a:rPr kumimoji="1" lang="en-US" altLang="ja-JP" sz="1400" dirty="0"/>
                        <a:t>(aggregated)/</a:t>
                      </a:r>
                      <a:r>
                        <a:rPr kumimoji="1" lang="en-US" altLang="ja-JP" dirty="0"/>
                        <a:t>pages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52722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389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24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# of words </a:t>
                      </a:r>
                      <a:r>
                        <a:rPr kumimoji="1" lang="en-US" altLang="ja-JP" sz="1400" dirty="0"/>
                        <a:t>(aggregated) </a:t>
                      </a:r>
                      <a:r>
                        <a:rPr kumimoji="1" lang="en-US" altLang="ja-JP" dirty="0"/>
                        <a:t>(per note/pages)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1596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1058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# of words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47965</a:t>
                      </a:r>
                    </a:p>
                    <a:p>
                      <a:pPr algn="l"/>
                      <a:r>
                        <a:rPr kumimoji="1" lang="en-US" altLang="ja-JP" sz="1400" dirty="0"/>
                        <a:t>(remove </a:t>
                      </a:r>
                      <a:r>
                        <a:rPr kumimoji="1" lang="en-US" altLang="ja-JP" sz="1400" dirty="0" err="1"/>
                        <a:t>freque-ncy</a:t>
                      </a:r>
                      <a:r>
                        <a:rPr kumimoji="1" lang="en-US" altLang="ja-JP" sz="1400" dirty="0"/>
                        <a:t> less 10)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60968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12173</a:t>
                      </a:r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71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# of ICD-9 codes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   </a:t>
                      </a:r>
                      <a:r>
                        <a:rPr kumimoji="1" lang="en-US" altLang="ja-JP" sz="1400" dirty="0"/>
                        <a:t>(grouped by fi</a:t>
                      </a:r>
                      <a:r>
                        <a:rPr lang="en-US" altLang="ja-JP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rst three digits </a:t>
                      </a:r>
                      <a:r>
                        <a:rPr kumimoji="1" lang="en-US" altLang="ja-JP" sz="1400" dirty="0"/>
                        <a:t>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942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389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344</a:t>
                      </a:r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99226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B3FB1737-89CA-476F-8473-5861FDB295A5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17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52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75A47E-4AAB-1445-BA6E-02B5A2F8EB5A}"/>
              </a:ext>
            </a:extLst>
          </p:cNvPr>
          <p:cNvSpPr/>
          <p:nvPr/>
        </p:nvSpPr>
        <p:spPr>
          <a:xfrm rot="5400000">
            <a:off x="8014195" y="1117401"/>
            <a:ext cx="106444" cy="179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B3E74D-5AE1-2E48-A5AA-745E421F3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17526"/>
            <a:ext cx="8275658" cy="294245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F52FC-D1B6-8B45-BF56-7CECC6A66F70}"/>
              </a:ext>
            </a:extLst>
          </p:cNvPr>
          <p:cNvSpPr txBox="1">
            <a:spLocks/>
          </p:cNvSpPr>
          <p:nvPr/>
        </p:nvSpPr>
        <p:spPr>
          <a:xfrm>
            <a:off x="683568" y="915566"/>
            <a:ext cx="7632848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dirty="0"/>
              <a:t>- The predictive performance of baseline models alone and with KSI framework</a:t>
            </a:r>
          </a:p>
        </p:txBody>
      </p:sp>
      <p:sp>
        <p:nvSpPr>
          <p:cNvPr id="5" name="フレーム 4">
            <a:extLst>
              <a:ext uri="{FF2B5EF4-FFF2-40B4-BE49-F238E27FC236}">
                <a16:creationId xmlns:a16="http://schemas.microsoft.com/office/drawing/2014/main" id="{6EE97B3D-07EE-6641-88FC-FF009F53DFC1}"/>
              </a:ext>
            </a:extLst>
          </p:cNvPr>
          <p:cNvSpPr/>
          <p:nvPr/>
        </p:nvSpPr>
        <p:spPr>
          <a:xfrm>
            <a:off x="1763688" y="1717526"/>
            <a:ext cx="1296144" cy="2942456"/>
          </a:xfrm>
          <a:prstGeom prst="frame">
            <a:avLst>
              <a:gd name="adj1" fmla="val 56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177912-610E-D441-BE3F-41FD5DF62A63}"/>
              </a:ext>
            </a:extLst>
          </p:cNvPr>
          <p:cNvSpPr txBox="1"/>
          <p:nvPr/>
        </p:nvSpPr>
        <p:spPr>
          <a:xfrm>
            <a:off x="2411760" y="212506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4.8%</a:t>
            </a:r>
            <a:endParaRPr kumimoji="1" lang="ja-JP" altLang="en-US" sz="160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E9A72B-A2A5-C149-978C-2AC48A4FAED4}"/>
              </a:ext>
            </a:extLst>
          </p:cNvPr>
          <p:cNvSpPr txBox="1"/>
          <p:nvPr/>
        </p:nvSpPr>
        <p:spPr>
          <a:xfrm>
            <a:off x="2411760" y="265363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3.1%</a:t>
            </a:r>
            <a:endParaRPr kumimoji="1" lang="ja-JP" altLang="en-US" sz="160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8B28A4-3D16-3E48-903F-A51454F39C86}"/>
              </a:ext>
            </a:extLst>
          </p:cNvPr>
          <p:cNvSpPr txBox="1"/>
          <p:nvPr/>
        </p:nvSpPr>
        <p:spPr>
          <a:xfrm>
            <a:off x="2411760" y="31576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3.0%</a:t>
            </a:r>
            <a:endParaRPr kumimoji="1" lang="ja-JP" altLang="en-US" sz="160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751179-86DE-2A47-B9DC-D7FD1AEDF4F6}"/>
              </a:ext>
            </a:extLst>
          </p:cNvPr>
          <p:cNvSpPr txBox="1"/>
          <p:nvPr/>
        </p:nvSpPr>
        <p:spPr>
          <a:xfrm>
            <a:off x="2411760" y="366159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3.4%</a:t>
            </a:r>
            <a:endParaRPr kumimoji="1" lang="ja-JP" altLang="en-US" sz="160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A83BC11-969A-6840-A38F-E36934C33E23}"/>
              </a:ext>
            </a:extLst>
          </p:cNvPr>
          <p:cNvSpPr txBox="1"/>
          <p:nvPr/>
        </p:nvSpPr>
        <p:spPr>
          <a:xfrm>
            <a:off x="2411760" y="411890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3.6%</a:t>
            </a:r>
            <a:endParaRPr kumimoji="1" lang="ja-JP" altLang="en-US" sz="1600">
              <a:solidFill>
                <a:srgbClr val="FF0000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C6E685-6B8C-B149-BE0E-4FCAFC715E38}"/>
              </a:ext>
            </a:extLst>
          </p:cNvPr>
          <p:cNvSpPr txBox="1">
            <a:spLocks/>
          </p:cNvSpPr>
          <p:nvPr/>
        </p:nvSpPr>
        <p:spPr>
          <a:xfrm>
            <a:off x="656928" y="1338212"/>
            <a:ext cx="5832648" cy="29743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/>
              <a:t>Training, validation and test sets in a 0.7, 0.1, 0.2 ratio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A09E9D2-36AC-4F70-9F27-AA3ED6F6E396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18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465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75A47E-4AAB-1445-BA6E-02B5A2F8EB5A}"/>
              </a:ext>
            </a:extLst>
          </p:cNvPr>
          <p:cNvSpPr/>
          <p:nvPr/>
        </p:nvSpPr>
        <p:spPr>
          <a:xfrm rot="5400000">
            <a:off x="8014195" y="1117401"/>
            <a:ext cx="106444" cy="179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F52FC-D1B6-8B45-BF56-7CECC6A66F70}"/>
              </a:ext>
            </a:extLst>
          </p:cNvPr>
          <p:cNvSpPr txBox="1">
            <a:spLocks/>
          </p:cNvSpPr>
          <p:nvPr/>
        </p:nvSpPr>
        <p:spPr>
          <a:xfrm>
            <a:off x="683568" y="915566"/>
            <a:ext cx="8136904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en-US" altLang="ko-KR" sz="1600" dirty="0"/>
              <a:t>Different methods perform on each medical code group (divided by label frequency 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941D3B-23B7-9B4B-826F-F4A36B53F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 r="1563"/>
          <a:stretch/>
        </p:blipFill>
        <p:spPr>
          <a:xfrm>
            <a:off x="107504" y="1807418"/>
            <a:ext cx="8928992" cy="2132484"/>
          </a:xfrm>
          <a:prstGeom prst="rect">
            <a:avLst/>
          </a:prstGeom>
        </p:spPr>
      </p:pic>
      <p:sp>
        <p:nvSpPr>
          <p:cNvPr id="5" name="フレーム 4">
            <a:extLst>
              <a:ext uri="{FF2B5EF4-FFF2-40B4-BE49-F238E27FC236}">
                <a16:creationId xmlns:a16="http://schemas.microsoft.com/office/drawing/2014/main" id="{5AA80D81-6F57-0B44-8865-7E729ACCA1E6}"/>
              </a:ext>
            </a:extLst>
          </p:cNvPr>
          <p:cNvSpPr/>
          <p:nvPr/>
        </p:nvSpPr>
        <p:spPr>
          <a:xfrm>
            <a:off x="2627784" y="2427734"/>
            <a:ext cx="864096" cy="1368152"/>
          </a:xfrm>
          <a:prstGeom prst="frame">
            <a:avLst>
              <a:gd name="adj1" fmla="val 60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フレーム 8">
            <a:extLst>
              <a:ext uri="{FF2B5EF4-FFF2-40B4-BE49-F238E27FC236}">
                <a16:creationId xmlns:a16="http://schemas.microsoft.com/office/drawing/2014/main" id="{4C1AEBC5-42A0-C34B-98F6-D09868096A25}"/>
              </a:ext>
            </a:extLst>
          </p:cNvPr>
          <p:cNvSpPr/>
          <p:nvPr/>
        </p:nvSpPr>
        <p:spPr>
          <a:xfrm>
            <a:off x="429370" y="2427734"/>
            <a:ext cx="758254" cy="1368152"/>
          </a:xfrm>
          <a:prstGeom prst="frame">
            <a:avLst>
              <a:gd name="adj1" fmla="val 60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9">
            <a:extLst>
              <a:ext uri="{FF2B5EF4-FFF2-40B4-BE49-F238E27FC236}">
                <a16:creationId xmlns:a16="http://schemas.microsoft.com/office/drawing/2014/main" id="{6DA064ED-B34F-1448-A31D-AB4C12BFCAEB}"/>
              </a:ext>
            </a:extLst>
          </p:cNvPr>
          <p:cNvSpPr/>
          <p:nvPr/>
        </p:nvSpPr>
        <p:spPr>
          <a:xfrm>
            <a:off x="4893866" y="2427734"/>
            <a:ext cx="758254" cy="1368152"/>
          </a:xfrm>
          <a:prstGeom prst="frame">
            <a:avLst>
              <a:gd name="adj1" fmla="val 60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>
            <a:extLst>
              <a:ext uri="{FF2B5EF4-FFF2-40B4-BE49-F238E27FC236}">
                <a16:creationId xmlns:a16="http://schemas.microsoft.com/office/drawing/2014/main" id="{DC75771F-6D98-7B4B-A722-17D97FA1951A}"/>
              </a:ext>
            </a:extLst>
          </p:cNvPr>
          <p:cNvSpPr/>
          <p:nvPr/>
        </p:nvSpPr>
        <p:spPr>
          <a:xfrm>
            <a:off x="7126114" y="2417936"/>
            <a:ext cx="758254" cy="1368152"/>
          </a:xfrm>
          <a:prstGeom prst="frame">
            <a:avLst>
              <a:gd name="adj1" fmla="val 60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3A6F007-0D2D-46DB-9FFD-48DC40411B94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19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525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9438" y="267494"/>
            <a:ext cx="663456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Outline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382961" y="1275606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Introduction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382961" y="2211710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Method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82961" y="3118197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Experiment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82961" y="4054301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Conclusion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7EA627-4947-FB46-9EB4-8E90DF472E26}"/>
                  </a:ext>
                </a:extLst>
              </p:cNvPr>
              <p:cNvSpPr/>
              <p:nvPr/>
            </p:nvSpPr>
            <p:spPr>
              <a:xfrm>
                <a:off x="4421959" y="2387084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7EA627-4947-FB46-9EB4-8E90DF472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959" y="2387084"/>
                <a:ext cx="300082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>
            <a:extLst>
              <a:ext uri="{FF2B5EF4-FFF2-40B4-BE49-F238E27FC236}">
                <a16:creationId xmlns:a16="http://schemas.microsoft.com/office/drawing/2014/main" id="{CBEDD900-94BD-4C94-B82E-937682DA3314}"/>
              </a:ext>
            </a:extLst>
          </p:cNvPr>
          <p:cNvSpPr txBox="1"/>
          <p:nvPr/>
        </p:nvSpPr>
        <p:spPr>
          <a:xfrm>
            <a:off x="8712312" y="472353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2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555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75A47E-4AAB-1445-BA6E-02B5A2F8EB5A}"/>
              </a:ext>
            </a:extLst>
          </p:cNvPr>
          <p:cNvSpPr/>
          <p:nvPr/>
        </p:nvSpPr>
        <p:spPr>
          <a:xfrm rot="5400000">
            <a:off x="8014195" y="1117401"/>
            <a:ext cx="106444" cy="179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F52FC-D1B6-8B45-BF56-7CECC6A66F70}"/>
              </a:ext>
            </a:extLst>
          </p:cNvPr>
          <p:cNvSpPr txBox="1">
            <a:spLocks/>
          </p:cNvSpPr>
          <p:nvPr/>
        </p:nvSpPr>
        <p:spPr>
          <a:xfrm>
            <a:off x="683568" y="915566"/>
            <a:ext cx="8136904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en-US" altLang="zh-TW" dirty="0"/>
              <a:t>The predictive performance of KSI and its variations</a:t>
            </a:r>
            <a:endParaRPr lang="en-US" altLang="ko-KR" sz="16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3A6F007-0D2D-46DB-9FFD-48DC40411B94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20</a:t>
            </a:r>
            <a:endParaRPr lang="zh-TW" altLang="en-US" sz="12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FBB7262-DBFB-4DE3-A34F-E284A6CD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84" y="1447867"/>
            <a:ext cx="7478485" cy="109151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FF8D7B-F2B9-4174-BC87-63C74FA9EB62}"/>
              </a:ext>
            </a:extLst>
          </p:cNvPr>
          <p:cNvSpPr txBox="1">
            <a:spLocks/>
          </p:cNvSpPr>
          <p:nvPr/>
        </p:nvSpPr>
        <p:spPr>
          <a:xfrm>
            <a:off x="697396" y="3579862"/>
            <a:ext cx="1642356" cy="29743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/>
              <a:t>KSI-attention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482A1FB-80DF-413A-AE0A-BAE831BDC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570540"/>
            <a:ext cx="1642356" cy="2365968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0F711BC-12F9-4B8D-93DD-B369FC8CF273}"/>
              </a:ext>
            </a:extLst>
          </p:cNvPr>
          <p:cNvSpPr txBox="1">
            <a:spLocks/>
          </p:cNvSpPr>
          <p:nvPr/>
        </p:nvSpPr>
        <p:spPr>
          <a:xfrm>
            <a:off x="4355976" y="3456090"/>
            <a:ext cx="1931699" cy="29743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/>
              <a:t>KSI-intersection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7D41616-63F1-4F0F-8FD3-F94A128E9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089" y="2539380"/>
            <a:ext cx="2269191" cy="23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75A47E-4AAB-1445-BA6E-02B5A2F8EB5A}"/>
              </a:ext>
            </a:extLst>
          </p:cNvPr>
          <p:cNvSpPr/>
          <p:nvPr/>
        </p:nvSpPr>
        <p:spPr>
          <a:xfrm rot="5400000">
            <a:off x="8014195" y="1117401"/>
            <a:ext cx="106444" cy="179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F52FC-D1B6-8B45-BF56-7CECC6A66F70}"/>
              </a:ext>
            </a:extLst>
          </p:cNvPr>
          <p:cNvSpPr txBox="1">
            <a:spLocks/>
          </p:cNvSpPr>
          <p:nvPr/>
        </p:nvSpPr>
        <p:spPr>
          <a:xfrm>
            <a:off x="683568" y="915566"/>
            <a:ext cx="8136904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en-US" altLang="ko-KR" sz="1600" dirty="0"/>
              <a:t>Words with highest average coefficients for four disease Wikipedia documents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59F414B-703B-0243-9F38-26F64AAE1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35646"/>
            <a:ext cx="7157020" cy="2862808"/>
          </a:xfrm>
          <a:prstGeom prst="rect">
            <a:avLst/>
          </a:prstGeom>
        </p:spPr>
      </p:pic>
      <p:sp>
        <p:nvSpPr>
          <p:cNvPr id="19" name="フレーム 18">
            <a:extLst>
              <a:ext uri="{FF2B5EF4-FFF2-40B4-BE49-F238E27FC236}">
                <a16:creationId xmlns:a16="http://schemas.microsoft.com/office/drawing/2014/main" id="{7A344275-CD33-3548-9143-519138B140B0}"/>
              </a:ext>
            </a:extLst>
          </p:cNvPr>
          <p:cNvSpPr/>
          <p:nvPr/>
        </p:nvSpPr>
        <p:spPr>
          <a:xfrm>
            <a:off x="3203848" y="2571750"/>
            <a:ext cx="792088" cy="432048"/>
          </a:xfrm>
          <a:prstGeom prst="frame">
            <a:avLst>
              <a:gd name="adj1" fmla="val 96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>
            <a:extLst>
              <a:ext uri="{FF2B5EF4-FFF2-40B4-BE49-F238E27FC236}">
                <a16:creationId xmlns:a16="http://schemas.microsoft.com/office/drawing/2014/main" id="{3E96B719-FE24-BC46-BCBB-F5D3C6441329}"/>
              </a:ext>
            </a:extLst>
          </p:cNvPr>
          <p:cNvSpPr/>
          <p:nvPr/>
        </p:nvSpPr>
        <p:spPr>
          <a:xfrm>
            <a:off x="6372200" y="3723878"/>
            <a:ext cx="281974" cy="360040"/>
          </a:xfrm>
          <a:prstGeom prst="frame">
            <a:avLst>
              <a:gd name="adj1" fmla="val 131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>
            <a:extLst>
              <a:ext uri="{FF2B5EF4-FFF2-40B4-BE49-F238E27FC236}">
                <a16:creationId xmlns:a16="http://schemas.microsoft.com/office/drawing/2014/main" id="{1C715660-DE41-CC4D-ABBC-381C21BCEA81}"/>
              </a:ext>
            </a:extLst>
          </p:cNvPr>
          <p:cNvSpPr/>
          <p:nvPr/>
        </p:nvSpPr>
        <p:spPr>
          <a:xfrm>
            <a:off x="6804248" y="2067694"/>
            <a:ext cx="530666" cy="360040"/>
          </a:xfrm>
          <a:prstGeom prst="frame">
            <a:avLst>
              <a:gd name="adj1" fmla="val 131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>
            <a:extLst>
              <a:ext uri="{FF2B5EF4-FFF2-40B4-BE49-F238E27FC236}">
                <a16:creationId xmlns:a16="http://schemas.microsoft.com/office/drawing/2014/main" id="{0758AA2A-B141-6347-85C6-E77D44E3846D}"/>
              </a:ext>
            </a:extLst>
          </p:cNvPr>
          <p:cNvSpPr/>
          <p:nvPr/>
        </p:nvSpPr>
        <p:spPr>
          <a:xfrm>
            <a:off x="5326366" y="4011910"/>
            <a:ext cx="397762" cy="360040"/>
          </a:xfrm>
          <a:prstGeom prst="frame">
            <a:avLst>
              <a:gd name="adj1" fmla="val 131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>
            <a:extLst>
              <a:ext uri="{FF2B5EF4-FFF2-40B4-BE49-F238E27FC236}">
                <a16:creationId xmlns:a16="http://schemas.microsoft.com/office/drawing/2014/main" id="{BAE1FDBA-D9BF-9941-A275-0360B227D7B0}"/>
              </a:ext>
            </a:extLst>
          </p:cNvPr>
          <p:cNvSpPr/>
          <p:nvPr/>
        </p:nvSpPr>
        <p:spPr>
          <a:xfrm>
            <a:off x="6654174" y="2887030"/>
            <a:ext cx="680740" cy="360040"/>
          </a:xfrm>
          <a:prstGeom prst="frame">
            <a:avLst>
              <a:gd name="adj1" fmla="val 131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759D7BA-2701-4E40-9A5F-A1D95CA610FF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21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646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2" grpId="0" animBg="1"/>
      <p:bldP spid="22" grpId="1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9438" y="267494"/>
            <a:ext cx="663456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Outline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382961" y="1275606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Introduction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382961" y="2211710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Method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82961" y="3118197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Experiment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82961" y="4054301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Conclusion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7EA627-4947-FB46-9EB4-8E90DF472E26}"/>
                  </a:ext>
                </a:extLst>
              </p:cNvPr>
              <p:cNvSpPr/>
              <p:nvPr/>
            </p:nvSpPr>
            <p:spPr>
              <a:xfrm>
                <a:off x="4421959" y="2387084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7EA627-4947-FB46-9EB4-8E90DF472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959" y="2387084"/>
                <a:ext cx="300082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0A930E5-DF9A-454C-8AE9-53918211323C}"/>
              </a:ext>
            </a:extLst>
          </p:cNvPr>
          <p:cNvSpPr/>
          <p:nvPr/>
        </p:nvSpPr>
        <p:spPr>
          <a:xfrm>
            <a:off x="2258726" y="781219"/>
            <a:ext cx="6696744" cy="212301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1235B42-A1CF-2549-9FC0-CA9F0F32A112}"/>
              </a:ext>
            </a:extLst>
          </p:cNvPr>
          <p:cNvSpPr/>
          <p:nvPr/>
        </p:nvSpPr>
        <p:spPr>
          <a:xfrm>
            <a:off x="2136428" y="2816497"/>
            <a:ext cx="6696744" cy="10035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894A75A-BA49-4B75-B6EB-56AC3FB071EA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22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802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Conclusion</a:t>
            </a:r>
            <a:endParaRPr lang="ko-KR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75A47E-4AAB-1445-BA6E-02B5A2F8EB5A}"/>
              </a:ext>
            </a:extLst>
          </p:cNvPr>
          <p:cNvSpPr/>
          <p:nvPr/>
        </p:nvSpPr>
        <p:spPr>
          <a:xfrm rot="5400000">
            <a:off x="8014195" y="1117401"/>
            <a:ext cx="106444" cy="179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78A688DA-B383-2A4B-ADD1-149ED3B9C99B}"/>
              </a:ext>
            </a:extLst>
          </p:cNvPr>
          <p:cNvSpPr txBox="1"/>
          <p:nvPr/>
        </p:nvSpPr>
        <p:spPr>
          <a:xfrm>
            <a:off x="683568" y="1203598"/>
            <a:ext cx="7632848" cy="144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cs typeface="Arial" pitchFamily="34" charset="0"/>
              </a:rPr>
              <a:t>propose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novel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end-to-end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cs typeface="Arial" pitchFamily="34" charset="0"/>
              </a:rPr>
              <a:t>framework</a:t>
            </a:r>
            <a:r>
              <a:rPr lang="zh-TW" altLang="en-US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cs typeface="Arial" pitchFamily="34" charset="0"/>
              </a:rPr>
              <a:t>to</a:t>
            </a:r>
            <a:r>
              <a:rPr lang="zh-TW" altLang="en-US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cs typeface="Arial" pitchFamily="34" charset="0"/>
              </a:rPr>
              <a:t>integrate</a:t>
            </a:r>
            <a:r>
              <a:rPr lang="zh-TW" altLang="en-US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cs typeface="Arial" pitchFamily="34" charset="0"/>
              </a:rPr>
              <a:t>external knowledge sources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with any end-to-end baseline neural network model for the task of medical code prediction from clinical notes.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1C97F897-C6A0-D644-B851-C2BC31E855A5}"/>
              </a:ext>
            </a:extLst>
          </p:cNvPr>
          <p:cNvSpPr txBox="1"/>
          <p:nvPr/>
        </p:nvSpPr>
        <p:spPr>
          <a:xfrm>
            <a:off x="683568" y="2737986"/>
            <a:ext cx="7632848" cy="75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Our framework </a:t>
            </a:r>
            <a:r>
              <a:rPr lang="en-US" altLang="ko-KR" sz="2000" dirty="0">
                <a:solidFill>
                  <a:srgbClr val="FF0000"/>
                </a:solidFill>
                <a:cs typeface="Arial" pitchFamily="34" charset="0"/>
              </a:rPr>
              <a:t>improves a variety of baseline models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and the improvement is particularly large on rare codes.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291E915-280B-B14F-BC37-C6BDC6221275}"/>
              </a:ext>
            </a:extLst>
          </p:cNvPr>
          <p:cNvSpPr txBox="1"/>
          <p:nvPr/>
        </p:nvSpPr>
        <p:spPr>
          <a:xfrm>
            <a:off x="683568" y="3621167"/>
            <a:ext cx="7632848" cy="75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Our framework </a:t>
            </a:r>
            <a:r>
              <a:rPr lang="en-US" altLang="ko-KR" sz="2000" dirty="0">
                <a:solidFill>
                  <a:srgbClr val="FF0000"/>
                </a:solidFill>
                <a:cs typeface="Arial" pitchFamily="34" charset="0"/>
              </a:rPr>
              <a:t>allows interpretability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via analyzing attention values and weights of the model.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7B72D12-B102-44C6-B888-2801C5F24B6F}"/>
              </a:ext>
            </a:extLst>
          </p:cNvPr>
          <p:cNvSpPr txBox="1"/>
          <p:nvPr/>
        </p:nvSpPr>
        <p:spPr>
          <a:xfrm>
            <a:off x="8712312" y="4723538"/>
            <a:ext cx="5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23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713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9438" y="267494"/>
            <a:ext cx="663456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Outline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382961" y="1275606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Introduction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382961" y="2211710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Method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82961" y="3118197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Experiment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82961" y="4054301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Conclusion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7EA627-4947-FB46-9EB4-8E90DF472E26}"/>
                  </a:ext>
                </a:extLst>
              </p:cNvPr>
              <p:cNvSpPr/>
              <p:nvPr/>
            </p:nvSpPr>
            <p:spPr>
              <a:xfrm>
                <a:off x="4421959" y="2387084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7EA627-4947-FB46-9EB4-8E90DF472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959" y="2387084"/>
                <a:ext cx="300082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0A930E5-DF9A-454C-8AE9-53918211323C}"/>
              </a:ext>
            </a:extLst>
          </p:cNvPr>
          <p:cNvSpPr/>
          <p:nvPr/>
        </p:nvSpPr>
        <p:spPr>
          <a:xfrm>
            <a:off x="2267744" y="1973983"/>
            <a:ext cx="6696744" cy="30460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F49EC4B-BF85-4F0A-BB3E-96BD1CBC5E63}"/>
              </a:ext>
            </a:extLst>
          </p:cNvPr>
          <p:cNvSpPr txBox="1"/>
          <p:nvPr/>
        </p:nvSpPr>
        <p:spPr>
          <a:xfrm>
            <a:off x="8712312" y="472353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3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グラフィックス 35" descr="紙">
            <a:extLst>
              <a:ext uri="{FF2B5EF4-FFF2-40B4-BE49-F238E27FC236}">
                <a16:creationId xmlns:a16="http://schemas.microsoft.com/office/drawing/2014/main" id="{8CB76F71-DE44-7F45-A188-03063BF35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1608382"/>
            <a:ext cx="1899472" cy="18994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339502"/>
            <a:ext cx="8455868" cy="576064"/>
          </a:xfrm>
        </p:spPr>
        <p:txBody>
          <a:bodyPr/>
          <a:lstStyle/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Prediction of Medical Codes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D248563-D998-1947-8299-C318F3D87ED5}"/>
              </a:ext>
            </a:extLst>
          </p:cNvPr>
          <p:cNvSpPr txBox="1"/>
          <p:nvPr/>
        </p:nvSpPr>
        <p:spPr>
          <a:xfrm>
            <a:off x="899592" y="3554601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Clinical notes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D43D2E81-F8DB-3C48-84E7-447B0EF7B6D6}"/>
              </a:ext>
            </a:extLst>
          </p:cNvPr>
          <p:cNvSpPr/>
          <p:nvPr/>
        </p:nvSpPr>
        <p:spPr>
          <a:xfrm>
            <a:off x="2843808" y="2355726"/>
            <a:ext cx="1152128" cy="720080"/>
          </a:xfrm>
          <a:prstGeom prst="rightArrow">
            <a:avLst/>
          </a:prstGeom>
          <a:solidFill>
            <a:srgbClr val="F9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E8600D95-7842-5C44-8DCD-AEA0DD27C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491630"/>
            <a:ext cx="4394200" cy="2781300"/>
          </a:xfrm>
          <a:prstGeom prst="rect">
            <a:avLst/>
          </a:prstGeom>
        </p:spPr>
      </p:pic>
      <p:sp>
        <p:nvSpPr>
          <p:cNvPr id="43" name="TextBox 8">
            <a:extLst>
              <a:ext uri="{FF2B5EF4-FFF2-40B4-BE49-F238E27FC236}">
                <a16:creationId xmlns:a16="http://schemas.microsoft.com/office/drawing/2014/main" id="{BA20CE7F-6BE4-754F-9512-C9F045D5D6BF}"/>
              </a:ext>
            </a:extLst>
          </p:cNvPr>
          <p:cNvSpPr txBox="1"/>
          <p:nvPr/>
        </p:nvSpPr>
        <p:spPr>
          <a:xfrm>
            <a:off x="4427984" y="1097033"/>
            <a:ext cx="1008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Results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id="{D1A48CDA-8E4E-C34A-9FAE-DB5CEE0B53D8}"/>
              </a:ext>
            </a:extLst>
          </p:cNvPr>
          <p:cNvSpPr txBox="1"/>
          <p:nvPr/>
        </p:nvSpPr>
        <p:spPr>
          <a:xfrm>
            <a:off x="2896333" y="254372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predict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8">
            <a:extLst>
              <a:ext uri="{FF2B5EF4-FFF2-40B4-BE49-F238E27FC236}">
                <a16:creationId xmlns:a16="http://schemas.microsoft.com/office/drawing/2014/main" id="{BD22A0CA-6DD9-3A4E-896C-BDEAC6991560}"/>
              </a:ext>
            </a:extLst>
          </p:cNvPr>
          <p:cNvSpPr txBox="1"/>
          <p:nvPr/>
        </p:nvSpPr>
        <p:spPr>
          <a:xfrm>
            <a:off x="683568" y="3893155"/>
            <a:ext cx="2534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 history of illness,</a:t>
            </a:r>
          </a:p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symptoms…)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449F31A-58A9-CA4C-80EE-0DEF7B2DDBD1}"/>
              </a:ext>
            </a:extLst>
          </p:cNvPr>
          <p:cNvSpPr/>
          <p:nvPr/>
        </p:nvSpPr>
        <p:spPr>
          <a:xfrm>
            <a:off x="1633304" y="1559368"/>
            <a:ext cx="717191" cy="1948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グラフィックス 59" descr="紙">
            <a:extLst>
              <a:ext uri="{FF2B5EF4-FFF2-40B4-BE49-F238E27FC236}">
                <a16:creationId xmlns:a16="http://schemas.microsoft.com/office/drawing/2014/main" id="{9DF4AA52-ADE3-E34C-BF55-F7870138C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724" y="1608382"/>
            <a:ext cx="1899472" cy="1899472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4170985-7069-FA4A-8807-590D38EBFF7A}"/>
              </a:ext>
            </a:extLst>
          </p:cNvPr>
          <p:cNvSpPr/>
          <p:nvPr/>
        </p:nvSpPr>
        <p:spPr>
          <a:xfrm>
            <a:off x="1391460" y="1559368"/>
            <a:ext cx="717191" cy="1948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グラフィックス 12" descr="ドキュメント">
            <a:extLst>
              <a:ext uri="{FF2B5EF4-FFF2-40B4-BE49-F238E27FC236}">
                <a16:creationId xmlns:a16="http://schemas.microsoft.com/office/drawing/2014/main" id="{EB1E1535-6156-3B48-8D35-AAB6051D3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592" y="1608382"/>
            <a:ext cx="1899472" cy="1899472"/>
          </a:xfrm>
          <a:prstGeom prst="rect">
            <a:avLst/>
          </a:prstGeom>
        </p:spPr>
      </p:pic>
      <p:pic>
        <p:nvPicPr>
          <p:cNvPr id="63" name="グラフィックス 62" descr="ドキュメント">
            <a:extLst>
              <a:ext uri="{FF2B5EF4-FFF2-40B4-BE49-F238E27FC236}">
                <a16:creationId xmlns:a16="http://schemas.microsoft.com/office/drawing/2014/main" id="{8DD67D77-3555-904C-A577-428CB95BBB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592" y="1608382"/>
            <a:ext cx="1899472" cy="1899472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A0352B74-2537-4E8B-B913-B812C5A49550}"/>
              </a:ext>
            </a:extLst>
          </p:cNvPr>
          <p:cNvSpPr txBox="1"/>
          <p:nvPr/>
        </p:nvSpPr>
        <p:spPr>
          <a:xfrm>
            <a:off x="8712312" y="472353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146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Motivation</a:t>
            </a:r>
            <a:endParaRPr lang="ko-KR" altLang="en-US" dirty="0"/>
          </a:p>
        </p:txBody>
      </p:sp>
      <p:pic>
        <p:nvPicPr>
          <p:cNvPr id="8" name="グラフィックス 7" descr="横棒グラフ (RTL)">
            <a:extLst>
              <a:ext uri="{FF2B5EF4-FFF2-40B4-BE49-F238E27FC236}">
                <a16:creationId xmlns:a16="http://schemas.microsoft.com/office/drawing/2014/main" id="{BDBD967A-7806-F148-BD20-431D818B9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11560" y="1297310"/>
            <a:ext cx="2786608" cy="2786608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4B421EC6-2534-ED4C-8048-75E644623EC0}"/>
              </a:ext>
            </a:extLst>
          </p:cNvPr>
          <p:cNvSpPr txBox="1"/>
          <p:nvPr/>
        </p:nvSpPr>
        <p:spPr>
          <a:xfrm>
            <a:off x="2051720" y="1657132"/>
            <a:ext cx="1204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249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5B1F27F4-E6F0-3041-94B4-E318964FEABB}"/>
              </a:ext>
            </a:extLst>
          </p:cNvPr>
          <p:cNvSpPr txBox="1"/>
          <p:nvPr/>
        </p:nvSpPr>
        <p:spPr>
          <a:xfrm>
            <a:off x="2503251" y="2139702"/>
            <a:ext cx="1204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250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92DEAB08-E4CE-C144-A0F8-17B25787C08E}"/>
              </a:ext>
            </a:extLst>
          </p:cNvPr>
          <p:cNvSpPr txBox="1"/>
          <p:nvPr/>
        </p:nvSpPr>
        <p:spPr>
          <a:xfrm>
            <a:off x="3105577" y="2593236"/>
            <a:ext cx="1204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251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B74AA54-CE92-AC44-86AF-D4A4F63FD04F}"/>
              </a:ext>
            </a:extLst>
          </p:cNvPr>
          <p:cNvSpPr txBox="1"/>
          <p:nvPr/>
        </p:nvSpPr>
        <p:spPr>
          <a:xfrm>
            <a:off x="2503251" y="3019336"/>
            <a:ext cx="1204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252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35240F10-58CE-434E-A37E-72426591EAC2}"/>
              </a:ext>
            </a:extLst>
          </p:cNvPr>
          <p:cNvSpPr txBox="1"/>
          <p:nvPr/>
        </p:nvSpPr>
        <p:spPr>
          <a:xfrm>
            <a:off x="1351123" y="3817372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ICD-9 codes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フレーム 8">
            <a:extLst>
              <a:ext uri="{FF2B5EF4-FFF2-40B4-BE49-F238E27FC236}">
                <a16:creationId xmlns:a16="http://schemas.microsoft.com/office/drawing/2014/main" id="{7F1CB5DA-564D-7B4C-B82F-3322BF5CE690}"/>
              </a:ext>
            </a:extLst>
          </p:cNvPr>
          <p:cNvSpPr/>
          <p:nvPr/>
        </p:nvSpPr>
        <p:spPr>
          <a:xfrm>
            <a:off x="1259632" y="1563638"/>
            <a:ext cx="1671594" cy="541080"/>
          </a:xfrm>
          <a:prstGeom prst="frame">
            <a:avLst>
              <a:gd name="adj1" fmla="val 101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A5B6404-C6A4-F649-B41D-944A48A86069}"/>
              </a:ext>
            </a:extLst>
          </p:cNvPr>
          <p:cNvSpPr txBox="1"/>
          <p:nvPr/>
        </p:nvSpPr>
        <p:spPr>
          <a:xfrm>
            <a:off x="1351123" y="1250254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Rare code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右矢印 27">
            <a:extLst>
              <a:ext uri="{FF2B5EF4-FFF2-40B4-BE49-F238E27FC236}">
                <a16:creationId xmlns:a16="http://schemas.microsoft.com/office/drawing/2014/main" id="{E5DB3ECE-8E35-EE49-8402-F3949FF9984A}"/>
              </a:ext>
            </a:extLst>
          </p:cNvPr>
          <p:cNvSpPr/>
          <p:nvPr/>
        </p:nvSpPr>
        <p:spPr>
          <a:xfrm>
            <a:off x="3923928" y="2283718"/>
            <a:ext cx="960646" cy="554578"/>
          </a:xfrm>
          <a:prstGeom prst="rightArrow">
            <a:avLst/>
          </a:prstGeom>
          <a:solidFill>
            <a:srgbClr val="F9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682D3F40-05C8-DF4B-A86C-D2A7A360D3F9}"/>
              </a:ext>
            </a:extLst>
          </p:cNvPr>
          <p:cNvSpPr txBox="1"/>
          <p:nvPr/>
        </p:nvSpPr>
        <p:spPr>
          <a:xfrm>
            <a:off x="5311163" y="1931516"/>
            <a:ext cx="3050204" cy="1323439"/>
          </a:xfrm>
          <a:prstGeom prst="rect">
            <a:avLst/>
          </a:prstGeom>
          <a:ln w="76200">
            <a:solidFill>
              <a:srgbClr val="F9B2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ko-KR" sz="2000" b="1" dirty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en-US" altLang="ko-KR" sz="2000" b="1" dirty="0">
                <a:solidFill>
                  <a:schemeClr val="tx1"/>
                </a:solidFill>
                <a:cs typeface="Arial" pitchFamily="34" charset="0"/>
              </a:rPr>
              <a:t>Limited information </a:t>
            </a:r>
          </a:p>
          <a:p>
            <a:pPr algn="ctr"/>
            <a:r>
              <a:rPr lang="en-US" altLang="ko-KR" sz="2000" b="1" dirty="0">
                <a:solidFill>
                  <a:schemeClr val="tx1"/>
                </a:solidFill>
                <a:cs typeface="Arial" pitchFamily="34" charset="0"/>
              </a:rPr>
              <a:t>to recognize rare code</a:t>
            </a:r>
          </a:p>
          <a:p>
            <a:pPr algn="ctr"/>
            <a:endParaRPr lang="ko-KR" altLang="en-US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A03EC41-7C28-4E67-A731-9F1273CF759F}"/>
              </a:ext>
            </a:extLst>
          </p:cNvPr>
          <p:cNvSpPr txBox="1"/>
          <p:nvPr/>
        </p:nvSpPr>
        <p:spPr>
          <a:xfrm>
            <a:off x="8712312" y="472353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5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088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Goal</a:t>
            </a:r>
            <a:endParaRPr lang="ko-KR" altLang="en-US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10EF4902-DD50-1848-801C-554C841706DE}"/>
              </a:ext>
            </a:extLst>
          </p:cNvPr>
          <p:cNvSpPr txBox="1"/>
          <p:nvPr/>
        </p:nvSpPr>
        <p:spPr>
          <a:xfrm>
            <a:off x="683568" y="1203598"/>
            <a:ext cx="7632848" cy="214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Propose Knowledge Source Integration (KSI), a end-to-end code assignment framework, to integrate external knowledge during training of model. 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 predict medical codes from clinical notes by taking advantage of online knowledge sources.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D1E48E7-3DEE-47A6-8943-CFD78769AAF5}"/>
              </a:ext>
            </a:extLst>
          </p:cNvPr>
          <p:cNvSpPr txBox="1"/>
          <p:nvPr/>
        </p:nvSpPr>
        <p:spPr>
          <a:xfrm>
            <a:off x="8712312" y="472353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6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253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9438" y="267494"/>
            <a:ext cx="663456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Outline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382961" y="1275606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Introduction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382961" y="2211710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Method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82961" y="3118197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Experiment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82961" y="4054301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Conclusion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7EA627-4947-FB46-9EB4-8E90DF472E26}"/>
                  </a:ext>
                </a:extLst>
              </p:cNvPr>
              <p:cNvSpPr/>
              <p:nvPr/>
            </p:nvSpPr>
            <p:spPr>
              <a:xfrm>
                <a:off x="4421959" y="2387084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7EA627-4947-FB46-9EB4-8E90DF472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959" y="2387084"/>
                <a:ext cx="300082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0A930E5-DF9A-454C-8AE9-53918211323C}"/>
              </a:ext>
            </a:extLst>
          </p:cNvPr>
          <p:cNvSpPr/>
          <p:nvPr/>
        </p:nvSpPr>
        <p:spPr>
          <a:xfrm>
            <a:off x="2267744" y="2897009"/>
            <a:ext cx="6696744" cy="212301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1235B42-A1CF-2549-9FC0-CA9F0F32A112}"/>
              </a:ext>
            </a:extLst>
          </p:cNvPr>
          <p:cNvSpPr/>
          <p:nvPr/>
        </p:nvSpPr>
        <p:spPr>
          <a:xfrm>
            <a:off x="2123728" y="852209"/>
            <a:ext cx="6696744" cy="114695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D5F063D-5825-4836-98F9-7A804E655E38}"/>
              </a:ext>
            </a:extLst>
          </p:cNvPr>
          <p:cNvSpPr txBox="1"/>
          <p:nvPr/>
        </p:nvSpPr>
        <p:spPr>
          <a:xfrm>
            <a:off x="8712312" y="472353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7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1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DF450B-41C3-D140-AC9E-D6F80FD05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7198" b="-56"/>
          <a:stretch/>
        </p:blipFill>
        <p:spPr>
          <a:xfrm>
            <a:off x="820263" y="1059583"/>
            <a:ext cx="7640169" cy="3744415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KSI Framework</a:t>
            </a:r>
            <a:endParaRPr lang="ko-KR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A120A08-7DBC-49A1-AF9B-B93B38CD5B25}"/>
              </a:ext>
            </a:extLst>
          </p:cNvPr>
          <p:cNvSpPr txBox="1"/>
          <p:nvPr/>
        </p:nvSpPr>
        <p:spPr>
          <a:xfrm>
            <a:off x="8712312" y="472353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8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214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BD88DDA-3B8E-F744-94C2-20CBA0D3EAFA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8455868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KSI Framework</a:t>
            </a:r>
            <a:endParaRPr lang="ko-KR" alt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5A447DD-7C4E-0946-8289-67EEABDB60C5}"/>
              </a:ext>
            </a:extLst>
          </p:cNvPr>
          <p:cNvSpPr txBox="1">
            <a:spLocks/>
          </p:cNvSpPr>
          <p:nvPr/>
        </p:nvSpPr>
        <p:spPr>
          <a:xfrm>
            <a:off x="683568" y="915566"/>
            <a:ext cx="5256584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dirty="0"/>
              <a:t>-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C46FFDC0-6ACB-E648-9544-5B07306423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7771" y="1556600"/>
                <a:ext cx="6898642" cy="583102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4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: Clinical note, which consists of a sequence of words</a:t>
                </a:r>
              </a:p>
            </p:txBody>
          </p:sp>
        </mc:Choice>
        <mc:Fallback xmlns="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C46FFDC0-6ACB-E648-9544-5B0730642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71" y="1556600"/>
                <a:ext cx="6898642" cy="583102"/>
              </a:xfrm>
              <a:prstGeom prst="rect">
                <a:avLst/>
              </a:prstGeom>
              <a:blipFill>
                <a:blip r:embed="rId3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483A8609-16EC-CD42-803D-9D181F28CF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2334" y="2153778"/>
                <a:ext cx="6898643" cy="583102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4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1, 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2,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…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altLang="ko-KR" sz="2000" dirty="0"/>
                  <a:t>:</a:t>
                </a:r>
              </a:p>
            </p:txBody>
          </p:sp>
        </mc:Choice>
        <mc:Fallback xmlns="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483A8609-16EC-CD42-803D-9D181F28C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34" y="2153778"/>
                <a:ext cx="6898643" cy="583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A7FFF60-7182-DC46-BBCC-353B6BE757B6}"/>
              </a:ext>
            </a:extLst>
          </p:cNvPr>
          <p:cNvSpPr txBox="1">
            <a:spLocks/>
          </p:cNvSpPr>
          <p:nvPr/>
        </p:nvSpPr>
        <p:spPr>
          <a:xfrm>
            <a:off x="702324" y="1403731"/>
            <a:ext cx="5256584" cy="36004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07501449-0064-7D41-8F3F-FD7CD666F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7770" y="3010836"/>
                <a:ext cx="6898643" cy="583102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4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1, 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2,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…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}  </m:t>
                    </m:r>
                  </m:oMath>
                </a14:m>
                <a:r>
                  <a:rPr lang="en-US" altLang="ko-KR" sz="2000" dirty="0"/>
                  <a:t>:</a:t>
                </a:r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07501449-0064-7D41-8F3F-FD7CD666F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70" y="3010836"/>
                <a:ext cx="6898643" cy="5831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15EE7DA5-6D4C-EC42-90CF-DBE2AFCE15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7769" y="3881970"/>
                <a:ext cx="6898643" cy="583102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4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1, 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2,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…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altLang="ko-KR" sz="2000" dirty="0"/>
                  <a:t>:</a:t>
                </a:r>
              </a:p>
            </p:txBody>
          </p:sp>
        </mc:Choice>
        <mc:Fallback xmlns="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15EE7DA5-6D4C-EC42-90CF-DBE2AFCE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69" y="3881970"/>
                <a:ext cx="6898643" cy="5831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CEBB392-C868-C149-A08E-F0F07BF1BE37}"/>
                  </a:ext>
                </a:extLst>
              </p:cNvPr>
              <p:cNvSpPr/>
              <p:nvPr/>
            </p:nvSpPr>
            <p:spPr>
              <a:xfrm>
                <a:off x="3654152" y="2231883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ko-K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word vocabulary,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ko-K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the size of word vocabulary.</a:t>
                </a:r>
                <a:endParaRPr lang="ja-JP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CEBB392-C868-C149-A08E-F0F07BF1B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152" y="2231883"/>
                <a:ext cx="4572000" cy="707886"/>
              </a:xfrm>
              <a:prstGeom prst="rect">
                <a:avLst/>
              </a:prstGeom>
              <a:blipFill>
                <a:blip r:embed="rId7"/>
                <a:stretch>
                  <a:fillRect l="-1667" t="-3571" r="-1667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E2136687-59DC-834C-BF1C-22FCB214FB6D}"/>
                  </a:ext>
                </a:extLst>
              </p:cNvPr>
              <p:cNvSpPr/>
              <p:nvPr/>
            </p:nvSpPr>
            <p:spPr>
              <a:xfrm>
                <a:off x="3349074" y="3085506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ko-K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medical code vocabulary,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ko-K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the size of medical code vocabulary.</a:t>
                </a:r>
                <a:endParaRPr lang="ja-JP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E2136687-59DC-834C-BF1C-22FCB214F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074" y="3085506"/>
                <a:ext cx="4572000" cy="707886"/>
              </a:xfrm>
              <a:prstGeom prst="rect">
                <a:avLst/>
              </a:prstGeom>
              <a:blipFill>
                <a:blip r:embed="rId8"/>
                <a:stretch>
                  <a:fillRect l="-1667" t="-3509" b="-122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941AA90-CB14-4B41-A767-9B3F67EBEFF2}"/>
              </a:ext>
            </a:extLst>
          </p:cNvPr>
          <p:cNvSpPr/>
          <p:nvPr/>
        </p:nvSpPr>
        <p:spPr>
          <a:xfrm>
            <a:off x="3380920" y="39520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knowledge source, which contains a set of documents</a:t>
            </a:r>
            <a:endParaRPr lang="ja-JP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EB4343C-047D-4E8A-893C-887C02B2BDBC}"/>
              </a:ext>
            </a:extLst>
          </p:cNvPr>
          <p:cNvSpPr txBox="1"/>
          <p:nvPr/>
        </p:nvSpPr>
        <p:spPr>
          <a:xfrm>
            <a:off x="8712312" y="472353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9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291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3" grpId="0"/>
      <p:bldP spid="7" grpId="0"/>
      <p:bldP spid="16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17260</TotalTime>
  <Words>1164</Words>
  <Application>Microsoft Office PowerPoint</Application>
  <PresentationFormat>如螢幕大小 (16:9)</PresentationFormat>
  <Paragraphs>248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Arial Unicode MS</vt:lpstr>
      <vt:lpstr>Malgun Gothic</vt:lpstr>
      <vt:lpstr>MS PGothic</vt:lpstr>
      <vt:lpstr>新細明體</vt:lpstr>
      <vt:lpstr>Arial</vt:lpstr>
      <vt:lpstr>Calibri</vt:lpstr>
      <vt:lpstr>Cambria Math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Jessie</cp:lastModifiedBy>
  <cp:revision>134</cp:revision>
  <cp:lastPrinted>2019-11-29T05:27:49Z</cp:lastPrinted>
  <dcterms:created xsi:type="dcterms:W3CDTF">2016-12-05T23:26:54Z</dcterms:created>
  <dcterms:modified xsi:type="dcterms:W3CDTF">2019-12-06T04:56:11Z</dcterms:modified>
</cp:coreProperties>
</file>